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4"/>
  </p:sldMasterIdLst>
  <p:notesMasterIdLst>
    <p:notesMasterId r:id="rId28"/>
  </p:notesMasterIdLst>
  <p:sldIdLst>
    <p:sldId id="266" r:id="rId5"/>
    <p:sldId id="286" r:id="rId6"/>
    <p:sldId id="302" r:id="rId7"/>
    <p:sldId id="321" r:id="rId8"/>
    <p:sldId id="320" r:id="rId9"/>
    <p:sldId id="327" r:id="rId10"/>
    <p:sldId id="335" r:id="rId11"/>
    <p:sldId id="334" r:id="rId12"/>
    <p:sldId id="337" r:id="rId13"/>
    <p:sldId id="318" r:id="rId14"/>
    <p:sldId id="336" r:id="rId15"/>
    <p:sldId id="315" r:id="rId16"/>
    <p:sldId id="331" r:id="rId17"/>
    <p:sldId id="332" r:id="rId18"/>
    <p:sldId id="311" r:id="rId19"/>
    <p:sldId id="312" r:id="rId20"/>
    <p:sldId id="294" r:id="rId21"/>
    <p:sldId id="313" r:id="rId22"/>
    <p:sldId id="297" r:id="rId23"/>
    <p:sldId id="330" r:id="rId24"/>
    <p:sldId id="285" r:id="rId25"/>
    <p:sldId id="329" r:id="rId26"/>
    <p:sldId id="310" r:id="rId27"/>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3864"/>
    <a:srgbClr val="ED8C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D774EF-8ABE-31B6-8A5D-7A7ADD1D7E03}" v="423" dt="2022-05-09T13:55:46.873"/>
    <p1510:client id="{30157B6D-F4B3-1A6F-D61A-594884CE4404}" v="1593" dt="2022-02-16T14:55:29.426"/>
    <p1510:client id="{432567FF-A281-4AAC-AD90-634E823416C5}" v="2" dt="2021-01-04T11:01:14.080"/>
    <p1510:client id="{6F7661C6-3129-B13F-43BD-459DEB561DE4}" v="6" dt="2022-05-03T14:30:49.028"/>
    <p1510:client id="{A6663132-4138-019B-B7A0-87CFCA918B21}" v="735" dt="2022-05-03T07:02:49.604"/>
    <p1510:client id="{A9633B0E-D475-50C3-7538-B35BD6302E0F}" v="730" dt="2022-03-02T13:37:16.641"/>
    <p1510:client id="{ABC7B584-D17E-69A4-0711-E7638B6E6499}" v="1325" dt="2022-02-17T15:20:36.028"/>
    <p1510:client id="{B0E2D4BA-913B-61BC-E5BF-36FDC34AF177}" v="728" dt="2022-05-02T13:24:31.242"/>
    <p1510:client id="{CCEF3825-5A28-5790-080E-2195F5043ED7}" v="460" dt="2022-05-09T09:52:45.110"/>
    <p1510:client id="{D034F182-0C3C-5DD9-20D7-5845D611425E}" v="52" dt="2022-01-17T12:39:06.578"/>
    <p1510:client id="{D2BF9A29-1299-FA3F-AE4E-F876057DAE35}" v="672" dt="2022-03-14T16:18:04.679"/>
    <p1510:client id="{ED852D41-BE12-0C50-5F58-5A0426EF1F58}" v="30" dt="2022-05-03T12:21:46.737"/>
    <p1510:client id="{FA4377A1-B2F1-F0B9-7DF2-1AEABC03407E}" v="124" dt="2022-02-17T11:05:04.11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Haasen" userId="S::l.haasen@psw.nl::bbfb608c-30f3-4dab-8677-1409220a6562" providerId="AD" clId="Web-{CCEF3825-5A28-5790-080E-2195F5043ED7}"/>
    <pc:docChg chg="delSld modSld">
      <pc:chgData name="Louise Haasen" userId="S::l.haasen@psw.nl::bbfb608c-30f3-4dab-8677-1409220a6562" providerId="AD" clId="Web-{CCEF3825-5A28-5790-080E-2195F5043ED7}" dt="2022-05-09T09:52:42.703" v="248" actId="20577"/>
      <pc:docMkLst>
        <pc:docMk/>
      </pc:docMkLst>
      <pc:sldChg chg="modSp">
        <pc:chgData name="Louise Haasen" userId="S::l.haasen@psw.nl::bbfb608c-30f3-4dab-8677-1409220a6562" providerId="AD" clId="Web-{CCEF3825-5A28-5790-080E-2195F5043ED7}" dt="2022-05-09T09:52:42.703" v="248" actId="20577"/>
        <pc:sldMkLst>
          <pc:docMk/>
          <pc:sldMk cId="1970937468" sldId="311"/>
        </pc:sldMkLst>
        <pc:spChg chg="mod">
          <ac:chgData name="Louise Haasen" userId="S::l.haasen@psw.nl::bbfb608c-30f3-4dab-8677-1409220a6562" providerId="AD" clId="Web-{CCEF3825-5A28-5790-080E-2195F5043ED7}" dt="2022-05-09T09:52:42.703" v="248" actId="20577"/>
          <ac:spMkLst>
            <pc:docMk/>
            <pc:sldMk cId="1970937468" sldId="311"/>
            <ac:spMk id="2" creationId="{2D0CC5D9-A3A2-4877-84E6-E69DC4729CFA}"/>
          </ac:spMkLst>
        </pc:spChg>
      </pc:sldChg>
      <pc:sldChg chg="del">
        <pc:chgData name="Louise Haasen" userId="S::l.haasen@psw.nl::bbfb608c-30f3-4dab-8677-1409220a6562" providerId="AD" clId="Web-{CCEF3825-5A28-5790-080E-2195F5043ED7}" dt="2022-05-09T08:26:27.642" v="183"/>
        <pc:sldMkLst>
          <pc:docMk/>
          <pc:sldMk cId="941409811" sldId="333"/>
        </pc:sldMkLst>
      </pc:sldChg>
      <pc:sldChg chg="modSp">
        <pc:chgData name="Louise Haasen" userId="S::l.haasen@psw.nl::bbfb608c-30f3-4dab-8677-1409220a6562" providerId="AD" clId="Web-{CCEF3825-5A28-5790-080E-2195F5043ED7}" dt="2022-05-09T08:10:57.893" v="6" actId="20577"/>
        <pc:sldMkLst>
          <pc:docMk/>
          <pc:sldMk cId="2233304073" sldId="334"/>
        </pc:sldMkLst>
        <pc:spChg chg="mod">
          <ac:chgData name="Louise Haasen" userId="S::l.haasen@psw.nl::bbfb608c-30f3-4dab-8677-1409220a6562" providerId="AD" clId="Web-{CCEF3825-5A28-5790-080E-2195F5043ED7}" dt="2022-05-09T08:10:57.893" v="6" actId="20577"/>
          <ac:spMkLst>
            <pc:docMk/>
            <pc:sldMk cId="2233304073" sldId="334"/>
            <ac:spMk id="3" creationId="{4F1B6897-44AC-4919-9728-0FA3E443E561}"/>
          </ac:spMkLst>
        </pc:spChg>
      </pc:sldChg>
      <pc:sldChg chg="modSp">
        <pc:chgData name="Louise Haasen" userId="S::l.haasen@psw.nl::bbfb608c-30f3-4dab-8677-1409220a6562" providerId="AD" clId="Web-{CCEF3825-5A28-5790-080E-2195F5043ED7}" dt="2022-05-09T08:28:21.116" v="218" actId="20577"/>
        <pc:sldMkLst>
          <pc:docMk/>
          <pc:sldMk cId="2080192902" sldId="337"/>
        </pc:sldMkLst>
        <pc:spChg chg="mod">
          <ac:chgData name="Louise Haasen" userId="S::l.haasen@psw.nl::bbfb608c-30f3-4dab-8677-1409220a6562" providerId="AD" clId="Web-{CCEF3825-5A28-5790-080E-2195F5043ED7}" dt="2022-05-09T08:28:21.116" v="218" actId="20577"/>
          <ac:spMkLst>
            <pc:docMk/>
            <pc:sldMk cId="2080192902" sldId="337"/>
            <ac:spMk id="3" creationId="{4F1B6897-44AC-4919-9728-0FA3E443E561}"/>
          </ac:spMkLst>
        </pc:spChg>
        <pc:spChg chg="mod">
          <ac:chgData name="Louise Haasen" userId="S::l.haasen@psw.nl::bbfb608c-30f3-4dab-8677-1409220a6562" providerId="AD" clId="Web-{CCEF3825-5A28-5790-080E-2195F5043ED7}" dt="2022-05-09T08:27:09.550" v="187" actId="20577"/>
          <ac:spMkLst>
            <pc:docMk/>
            <pc:sldMk cId="2080192902" sldId="337"/>
            <ac:spMk id="4" creationId="{60350156-3479-46D3-B43B-F1D8DCEF8EED}"/>
          </ac:spMkLst>
        </pc:spChg>
        <pc:cxnChg chg="mod">
          <ac:chgData name="Louise Haasen" userId="S::l.haasen@psw.nl::bbfb608c-30f3-4dab-8677-1409220a6562" providerId="AD" clId="Web-{CCEF3825-5A28-5790-080E-2195F5043ED7}" dt="2022-05-09T08:27:13.722" v="188" actId="14100"/>
          <ac:cxnSpMkLst>
            <pc:docMk/>
            <pc:sldMk cId="2080192902" sldId="337"/>
            <ac:cxnSpMk id="5" creationId="{714C6DD9-E72E-4714-96A4-8589B23B5D61}"/>
          </ac:cxnSpMkLst>
        </pc:cxnChg>
      </pc:sldChg>
    </pc:docChg>
  </pc:docChgLst>
  <pc:docChgLst>
    <pc:chgData name="Louise Haasen" userId="S::l.haasen@psw.nl::bbfb608c-30f3-4dab-8677-1409220a6562" providerId="AD" clId="Web-{2DD774EF-8ABE-31B6-8A5D-7A7ADD1D7E03}"/>
    <pc:docChg chg="modSld">
      <pc:chgData name="Louise Haasen" userId="S::l.haasen@psw.nl::bbfb608c-30f3-4dab-8677-1409220a6562" providerId="AD" clId="Web-{2DD774EF-8ABE-31B6-8A5D-7A7ADD1D7E03}" dt="2022-05-09T13:55:46.607" v="216" actId="20577"/>
      <pc:docMkLst>
        <pc:docMk/>
      </pc:docMkLst>
      <pc:sldChg chg="modSp">
        <pc:chgData name="Louise Haasen" userId="S::l.haasen@psw.nl::bbfb608c-30f3-4dab-8677-1409220a6562" providerId="AD" clId="Web-{2DD774EF-8ABE-31B6-8A5D-7A7ADD1D7E03}" dt="2022-05-09T13:39:16.812" v="23" actId="20577"/>
        <pc:sldMkLst>
          <pc:docMk/>
          <pc:sldMk cId="4186250304" sldId="286"/>
        </pc:sldMkLst>
        <pc:spChg chg="mod">
          <ac:chgData name="Louise Haasen" userId="S::l.haasen@psw.nl::bbfb608c-30f3-4dab-8677-1409220a6562" providerId="AD" clId="Web-{2DD774EF-8ABE-31B6-8A5D-7A7ADD1D7E03}" dt="2022-05-09T13:39:16.812" v="23" actId="20577"/>
          <ac:spMkLst>
            <pc:docMk/>
            <pc:sldMk cId="4186250304" sldId="286"/>
            <ac:spMk id="9" creationId="{AB3C7C59-5939-4C56-9CDB-D3708C833779}"/>
          </ac:spMkLst>
        </pc:spChg>
      </pc:sldChg>
      <pc:sldChg chg="modSp">
        <pc:chgData name="Louise Haasen" userId="S::l.haasen@psw.nl::bbfb608c-30f3-4dab-8677-1409220a6562" providerId="AD" clId="Web-{2DD774EF-8ABE-31B6-8A5D-7A7ADD1D7E03}" dt="2022-05-09T13:52:14.304" v="177" actId="20577"/>
        <pc:sldMkLst>
          <pc:docMk/>
          <pc:sldMk cId="76500158" sldId="294"/>
        </pc:sldMkLst>
        <pc:spChg chg="mod">
          <ac:chgData name="Louise Haasen" userId="S::l.haasen@psw.nl::bbfb608c-30f3-4dab-8677-1409220a6562" providerId="AD" clId="Web-{2DD774EF-8ABE-31B6-8A5D-7A7ADD1D7E03}" dt="2022-05-09T13:52:14.304" v="177" actId="20577"/>
          <ac:spMkLst>
            <pc:docMk/>
            <pc:sldMk cId="76500158" sldId="294"/>
            <ac:spMk id="9" creationId="{85DA53EB-C186-49DF-857E-FDC31E71B0D1}"/>
          </ac:spMkLst>
        </pc:spChg>
        <pc:spChg chg="mod">
          <ac:chgData name="Louise Haasen" userId="S::l.haasen@psw.nl::bbfb608c-30f3-4dab-8677-1409220a6562" providerId="AD" clId="Web-{2DD774EF-8ABE-31B6-8A5D-7A7ADD1D7E03}" dt="2022-05-09T13:51:16.427" v="175" actId="20577"/>
          <ac:spMkLst>
            <pc:docMk/>
            <pc:sldMk cId="76500158" sldId="294"/>
            <ac:spMk id="10" creationId="{78EBCE8C-9548-41E8-87FB-9B65D4D099F8}"/>
          </ac:spMkLst>
        </pc:spChg>
      </pc:sldChg>
      <pc:sldChg chg="modSp">
        <pc:chgData name="Louise Haasen" userId="S::l.haasen@psw.nl::bbfb608c-30f3-4dab-8677-1409220a6562" providerId="AD" clId="Web-{2DD774EF-8ABE-31B6-8A5D-7A7ADD1D7E03}" dt="2022-05-09T13:53:20.384" v="187" actId="20577"/>
        <pc:sldMkLst>
          <pc:docMk/>
          <pc:sldMk cId="1796992396" sldId="297"/>
        </pc:sldMkLst>
        <pc:spChg chg="mod">
          <ac:chgData name="Louise Haasen" userId="S::l.haasen@psw.nl::bbfb608c-30f3-4dab-8677-1409220a6562" providerId="AD" clId="Web-{2DD774EF-8ABE-31B6-8A5D-7A7ADD1D7E03}" dt="2022-05-09T13:53:20.384" v="187" actId="20577"/>
          <ac:spMkLst>
            <pc:docMk/>
            <pc:sldMk cId="1796992396" sldId="297"/>
            <ac:spMk id="3" creationId="{4F1B6897-44AC-4919-9728-0FA3E443E561}"/>
          </ac:spMkLst>
        </pc:spChg>
      </pc:sldChg>
      <pc:sldChg chg="modSp">
        <pc:chgData name="Louise Haasen" userId="S::l.haasen@psw.nl::bbfb608c-30f3-4dab-8677-1409220a6562" providerId="AD" clId="Web-{2DD774EF-8ABE-31B6-8A5D-7A7ADD1D7E03}" dt="2022-05-09T13:55:46.607" v="216" actId="20577"/>
        <pc:sldMkLst>
          <pc:docMk/>
          <pc:sldMk cId="2587330560" sldId="310"/>
        </pc:sldMkLst>
        <pc:spChg chg="mod">
          <ac:chgData name="Louise Haasen" userId="S::l.haasen@psw.nl::bbfb608c-30f3-4dab-8677-1409220a6562" providerId="AD" clId="Web-{2DD774EF-8ABE-31B6-8A5D-7A7ADD1D7E03}" dt="2022-05-09T13:55:46.607" v="216" actId="20577"/>
          <ac:spMkLst>
            <pc:docMk/>
            <pc:sldMk cId="2587330560" sldId="310"/>
            <ac:spMk id="10" creationId="{0B4CA7DA-1BB1-4B71-ADC5-ED49CE049C07}"/>
          </ac:spMkLst>
        </pc:spChg>
      </pc:sldChg>
      <pc:sldChg chg="modSp">
        <pc:chgData name="Louise Haasen" userId="S::l.haasen@psw.nl::bbfb608c-30f3-4dab-8677-1409220a6562" providerId="AD" clId="Web-{2DD774EF-8ABE-31B6-8A5D-7A7ADD1D7E03}" dt="2022-05-09T13:49:33.377" v="150" actId="20577"/>
        <pc:sldMkLst>
          <pc:docMk/>
          <pc:sldMk cId="1970937468" sldId="311"/>
        </pc:sldMkLst>
        <pc:spChg chg="mod">
          <ac:chgData name="Louise Haasen" userId="S::l.haasen@psw.nl::bbfb608c-30f3-4dab-8677-1409220a6562" providerId="AD" clId="Web-{2DD774EF-8ABE-31B6-8A5D-7A7ADD1D7E03}" dt="2022-05-09T13:49:33.377" v="150" actId="20577"/>
          <ac:spMkLst>
            <pc:docMk/>
            <pc:sldMk cId="1970937468" sldId="311"/>
            <ac:spMk id="2" creationId="{2D0CC5D9-A3A2-4877-84E6-E69DC4729CFA}"/>
          </ac:spMkLst>
        </pc:spChg>
      </pc:sldChg>
      <pc:sldChg chg="modSp">
        <pc:chgData name="Louise Haasen" userId="S::l.haasen@psw.nl::bbfb608c-30f3-4dab-8677-1409220a6562" providerId="AD" clId="Web-{2DD774EF-8ABE-31B6-8A5D-7A7ADD1D7E03}" dt="2022-05-09T13:50:49.739" v="168" actId="20577"/>
        <pc:sldMkLst>
          <pc:docMk/>
          <pc:sldMk cId="3988365340" sldId="312"/>
        </pc:sldMkLst>
        <pc:spChg chg="mod">
          <ac:chgData name="Louise Haasen" userId="S::l.haasen@psw.nl::bbfb608c-30f3-4dab-8677-1409220a6562" providerId="AD" clId="Web-{2DD774EF-8ABE-31B6-8A5D-7A7ADD1D7E03}" dt="2022-05-09T13:50:49.739" v="168" actId="20577"/>
          <ac:spMkLst>
            <pc:docMk/>
            <pc:sldMk cId="3988365340" sldId="312"/>
            <ac:spMk id="11" creationId="{B51CBCBA-E9B6-4105-87FC-9228CFB0E96E}"/>
          </ac:spMkLst>
        </pc:spChg>
      </pc:sldChg>
      <pc:sldChg chg="modSp">
        <pc:chgData name="Louise Haasen" userId="S::l.haasen@psw.nl::bbfb608c-30f3-4dab-8677-1409220a6562" providerId="AD" clId="Web-{2DD774EF-8ABE-31B6-8A5D-7A7ADD1D7E03}" dt="2022-05-09T13:52:30.664" v="180" actId="20577"/>
        <pc:sldMkLst>
          <pc:docMk/>
          <pc:sldMk cId="2565204313" sldId="313"/>
        </pc:sldMkLst>
        <pc:spChg chg="mod">
          <ac:chgData name="Louise Haasen" userId="S::l.haasen@psw.nl::bbfb608c-30f3-4dab-8677-1409220a6562" providerId="AD" clId="Web-{2DD774EF-8ABE-31B6-8A5D-7A7ADD1D7E03}" dt="2022-05-09T13:52:30.664" v="180" actId="20577"/>
          <ac:spMkLst>
            <pc:docMk/>
            <pc:sldMk cId="2565204313" sldId="313"/>
            <ac:spMk id="9" creationId="{329D0602-D91B-4717-817D-DEB61870F3B7}"/>
          </ac:spMkLst>
        </pc:spChg>
      </pc:sldChg>
      <pc:sldChg chg="modSp">
        <pc:chgData name="Louise Haasen" userId="S::l.haasen@psw.nl::bbfb608c-30f3-4dab-8677-1409220a6562" providerId="AD" clId="Web-{2DD774EF-8ABE-31B6-8A5D-7A7ADD1D7E03}" dt="2022-05-09T13:47:35.311" v="139" actId="20577"/>
        <pc:sldMkLst>
          <pc:docMk/>
          <pc:sldMk cId="2653278172" sldId="315"/>
        </pc:sldMkLst>
        <pc:spChg chg="mod">
          <ac:chgData name="Louise Haasen" userId="S::l.haasen@psw.nl::bbfb608c-30f3-4dab-8677-1409220a6562" providerId="AD" clId="Web-{2DD774EF-8ABE-31B6-8A5D-7A7ADD1D7E03}" dt="2022-05-09T13:47:35.311" v="139" actId="20577"/>
          <ac:spMkLst>
            <pc:docMk/>
            <pc:sldMk cId="2653278172" sldId="315"/>
            <ac:spMk id="3" creationId="{4F1B6897-44AC-4919-9728-0FA3E443E561}"/>
          </ac:spMkLst>
        </pc:spChg>
        <pc:spChg chg="mod">
          <ac:chgData name="Louise Haasen" userId="S::l.haasen@psw.nl::bbfb608c-30f3-4dab-8677-1409220a6562" providerId="AD" clId="Web-{2DD774EF-8ABE-31B6-8A5D-7A7ADD1D7E03}" dt="2022-05-09T13:45:25.276" v="58" actId="20577"/>
          <ac:spMkLst>
            <pc:docMk/>
            <pc:sldMk cId="2653278172" sldId="315"/>
            <ac:spMk id="4" creationId="{60350156-3479-46D3-B43B-F1D8DCEF8EED}"/>
          </ac:spMkLst>
        </pc:spChg>
        <pc:cxnChg chg="mod">
          <ac:chgData name="Louise Haasen" userId="S::l.haasen@psw.nl::bbfb608c-30f3-4dab-8677-1409220a6562" providerId="AD" clId="Web-{2DD774EF-8ABE-31B6-8A5D-7A7ADD1D7E03}" dt="2022-05-09T13:45:38.667" v="60" actId="14100"/>
          <ac:cxnSpMkLst>
            <pc:docMk/>
            <pc:sldMk cId="2653278172" sldId="315"/>
            <ac:cxnSpMk id="5" creationId="{714C6DD9-E72E-4714-96A4-8589B23B5D61}"/>
          </ac:cxnSpMkLst>
        </pc:cxnChg>
      </pc:sldChg>
      <pc:sldChg chg="modSp">
        <pc:chgData name="Louise Haasen" userId="S::l.haasen@psw.nl::bbfb608c-30f3-4dab-8677-1409220a6562" providerId="AD" clId="Web-{2DD774EF-8ABE-31B6-8A5D-7A7ADD1D7E03}" dt="2022-05-09T13:41:50.957" v="35" actId="20577"/>
        <pc:sldMkLst>
          <pc:docMk/>
          <pc:sldMk cId="4049828797" sldId="318"/>
        </pc:sldMkLst>
        <pc:spChg chg="mod">
          <ac:chgData name="Louise Haasen" userId="S::l.haasen@psw.nl::bbfb608c-30f3-4dab-8677-1409220a6562" providerId="AD" clId="Web-{2DD774EF-8ABE-31B6-8A5D-7A7ADD1D7E03}" dt="2022-05-09T13:41:50.957" v="35" actId="20577"/>
          <ac:spMkLst>
            <pc:docMk/>
            <pc:sldMk cId="4049828797" sldId="318"/>
            <ac:spMk id="3" creationId="{4F1B6897-44AC-4919-9728-0FA3E443E561}"/>
          </ac:spMkLst>
        </pc:spChg>
      </pc:sldChg>
      <pc:sldChg chg="modSp">
        <pc:chgData name="Louise Haasen" userId="S::l.haasen@psw.nl::bbfb608c-30f3-4dab-8677-1409220a6562" providerId="AD" clId="Web-{2DD774EF-8ABE-31B6-8A5D-7A7ADD1D7E03}" dt="2022-05-09T13:38:45.217" v="5" actId="20577"/>
        <pc:sldMkLst>
          <pc:docMk/>
          <pc:sldMk cId="2352140685" sldId="321"/>
        </pc:sldMkLst>
        <pc:spChg chg="mod">
          <ac:chgData name="Louise Haasen" userId="S::l.haasen@psw.nl::bbfb608c-30f3-4dab-8677-1409220a6562" providerId="AD" clId="Web-{2DD774EF-8ABE-31B6-8A5D-7A7ADD1D7E03}" dt="2022-05-09T13:38:45.217" v="5" actId="20577"/>
          <ac:spMkLst>
            <pc:docMk/>
            <pc:sldMk cId="2352140685" sldId="321"/>
            <ac:spMk id="3" creationId="{4F1B6897-44AC-4919-9728-0FA3E443E561}"/>
          </ac:spMkLst>
        </pc:spChg>
      </pc:sldChg>
      <pc:sldChg chg="modSp">
        <pc:chgData name="Louise Haasen" userId="S::l.haasen@psw.nl::bbfb608c-30f3-4dab-8677-1409220a6562" providerId="AD" clId="Web-{2DD774EF-8ABE-31B6-8A5D-7A7ADD1D7E03}" dt="2022-05-09T13:54:55.121" v="202" actId="20577"/>
        <pc:sldMkLst>
          <pc:docMk/>
          <pc:sldMk cId="3857655609" sldId="330"/>
        </pc:sldMkLst>
        <pc:spChg chg="mod">
          <ac:chgData name="Louise Haasen" userId="S::l.haasen@psw.nl::bbfb608c-30f3-4dab-8677-1409220a6562" providerId="AD" clId="Web-{2DD774EF-8ABE-31B6-8A5D-7A7ADD1D7E03}" dt="2022-05-09T13:54:55.121" v="202" actId="20577"/>
          <ac:spMkLst>
            <pc:docMk/>
            <pc:sldMk cId="3857655609" sldId="330"/>
            <ac:spMk id="3" creationId="{4F1B6897-44AC-4919-9728-0FA3E443E561}"/>
          </ac:spMkLst>
        </pc:spChg>
      </pc:sldChg>
      <pc:sldChg chg="modSp">
        <pc:chgData name="Louise Haasen" userId="S::l.haasen@psw.nl::bbfb608c-30f3-4dab-8677-1409220a6562" providerId="AD" clId="Web-{2DD774EF-8ABE-31B6-8A5D-7A7ADD1D7E03}" dt="2022-05-09T13:40:26.908" v="26" actId="20577"/>
        <pc:sldMkLst>
          <pc:docMk/>
          <pc:sldMk cId="2811584133" sldId="335"/>
        </pc:sldMkLst>
        <pc:spChg chg="mod">
          <ac:chgData name="Louise Haasen" userId="S::l.haasen@psw.nl::bbfb608c-30f3-4dab-8677-1409220a6562" providerId="AD" clId="Web-{2DD774EF-8ABE-31B6-8A5D-7A7ADD1D7E03}" dt="2022-05-09T13:40:26.908" v="26" actId="20577"/>
          <ac:spMkLst>
            <pc:docMk/>
            <pc:sldMk cId="2811584133" sldId="335"/>
            <ac:spMk id="3" creationId="{4F1B6897-44AC-4919-9728-0FA3E443E561}"/>
          </ac:spMkLst>
        </pc:spChg>
      </pc:sldChg>
      <pc:sldChg chg="modSp">
        <pc:chgData name="Louise Haasen" userId="S::l.haasen@psw.nl::bbfb608c-30f3-4dab-8677-1409220a6562" providerId="AD" clId="Web-{2DD774EF-8ABE-31B6-8A5D-7A7ADD1D7E03}" dt="2022-05-09T13:42:13.286" v="44" actId="20577"/>
        <pc:sldMkLst>
          <pc:docMk/>
          <pc:sldMk cId="2999297643" sldId="336"/>
        </pc:sldMkLst>
        <pc:spChg chg="mod">
          <ac:chgData name="Louise Haasen" userId="S::l.haasen@psw.nl::bbfb608c-30f3-4dab-8677-1409220a6562" providerId="AD" clId="Web-{2DD774EF-8ABE-31B6-8A5D-7A7ADD1D7E03}" dt="2022-05-09T13:42:13.286" v="44" actId="20577"/>
          <ac:spMkLst>
            <pc:docMk/>
            <pc:sldMk cId="2999297643" sldId="336"/>
            <ac:spMk id="3" creationId="{4F1B6897-44AC-4919-9728-0FA3E443E561}"/>
          </ac:spMkLst>
        </pc:spChg>
      </pc:sldChg>
      <pc:sldChg chg="modSp">
        <pc:chgData name="Louise Haasen" userId="S::l.haasen@psw.nl::bbfb608c-30f3-4dab-8677-1409220a6562" providerId="AD" clId="Web-{2DD774EF-8ABE-31B6-8A5D-7A7ADD1D7E03}" dt="2022-05-09T13:41:21.331" v="33" actId="20577"/>
        <pc:sldMkLst>
          <pc:docMk/>
          <pc:sldMk cId="2080192902" sldId="337"/>
        </pc:sldMkLst>
        <pc:spChg chg="mod">
          <ac:chgData name="Louise Haasen" userId="S::l.haasen@psw.nl::bbfb608c-30f3-4dab-8677-1409220a6562" providerId="AD" clId="Web-{2DD774EF-8ABE-31B6-8A5D-7A7ADD1D7E03}" dt="2022-05-09T13:41:21.331" v="33" actId="20577"/>
          <ac:spMkLst>
            <pc:docMk/>
            <pc:sldMk cId="2080192902" sldId="337"/>
            <ac:spMk id="3" creationId="{4F1B6897-44AC-4919-9728-0FA3E443E561}"/>
          </ac:spMkLst>
        </pc:spChg>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8C933D-60A8-4D65-A28B-02BE50F985B9}" type="datetimeFigureOut">
              <a:rPr lang="nl-NL"/>
              <a:t>9-5-2022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A23C66-FE71-4E58-A236-8B505846C489}" type="slidenum">
              <a:rPr lang="nl-NL"/>
              <a:t>‹nr.›</a:t>
            </a:fld>
            <a:endParaRPr lang="nl-NL"/>
          </a:p>
        </p:txBody>
      </p:sp>
    </p:spTree>
    <p:extLst>
      <p:ext uri="{BB962C8B-B14F-4D97-AF65-F5344CB8AC3E}">
        <p14:creationId xmlns:p14="http://schemas.microsoft.com/office/powerpoint/2010/main" val="4081643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09.05.2022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13257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09.05.2022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740842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09.05.2022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00910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CA953BDC-9EAE-49FE-9892-958C9F845175}" type="datetimeFigureOut">
              <a:rPr lang="de-DE" smtClean="0"/>
              <a:t>09.05.2022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3517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CA953BDC-9EAE-49FE-9892-958C9F845175}" type="datetimeFigureOut">
              <a:rPr lang="de-DE" smtClean="0"/>
              <a:t>09.05.2022</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24226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CA953BDC-9EAE-49FE-9892-958C9F845175}" type="datetimeFigureOut">
              <a:rPr lang="de-DE" smtClean="0"/>
              <a:t>09.05.2022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586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CA953BDC-9EAE-49FE-9892-958C9F845175}" type="datetimeFigureOut">
              <a:rPr lang="de-DE" smtClean="0"/>
              <a:t>09.05.2022</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20291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CA953BDC-9EAE-49FE-9892-958C9F845175}" type="datetimeFigureOut">
              <a:rPr lang="de-DE" smtClean="0"/>
              <a:t>09.05.2022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0114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953BDC-9EAE-49FE-9892-958C9F845175}" type="datetimeFigureOut">
              <a:rPr lang="de-DE" smtClean="0"/>
              <a:t>09.05.2022</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73061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A953BDC-9EAE-49FE-9892-958C9F845175}" type="datetimeFigureOut">
              <a:rPr lang="de-DE" smtClean="0"/>
              <a:t>09.05.2022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419739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A953BDC-9EAE-49FE-9892-958C9F845175}" type="datetimeFigureOut">
              <a:rPr lang="de-DE" smtClean="0"/>
              <a:t>09.05.2022</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03050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F90AE27-FB6C-4943-B0FA-82BB27AE9E4D}"/>
              </a:ext>
            </a:extLst>
          </p:cNvPr>
          <p:cNvGraphicFramePr>
            <a:graphicFrameLocks noChangeAspect="1"/>
          </p:cNvGraphicFramePr>
          <p:nvPr userDrawn="1">
            <p:custDataLst>
              <p:tags r:id="rId14"/>
            </p:custDataLst>
            <p:extLst>
              <p:ext uri="{D42A27DB-BD31-4B8C-83A1-F6EECF244321}">
                <p14:modId xmlns:p14="http://schemas.microsoft.com/office/powerpoint/2010/main" val="3190972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69" name="think-cell Slide" r:id="rId15" imgW="395" imgH="394" progId="TCLayout.ActiveDocument.1">
                  <p:embed/>
                </p:oleObj>
              </mc:Choice>
              <mc:Fallback>
                <p:oleObj name="think-cell Slide" r:id="rId15" imgW="395" imgH="394" progId="TCLayout.ActiveDocument.1">
                  <p:embed/>
                  <p:pic>
                    <p:nvPicPr>
                      <p:cNvPr id="8" name="Object 7" hidden="1">
                        <a:extLst>
                          <a:ext uri="{FF2B5EF4-FFF2-40B4-BE49-F238E27FC236}">
                            <a16:creationId xmlns:a16="http://schemas.microsoft.com/office/drawing/2014/main" id="{BF90AE27-FB6C-4943-B0FA-82BB27AE9E4D}"/>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09.05.2022</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301089913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hyperlink" Target="https://www.hetcak.nl/regelingen/zorg-vanuit-de-wlz" TargetMode="Externa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7.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9.xml"/><Relationship Id="rId6" Type="http://schemas.openxmlformats.org/officeDocument/2006/relationships/hyperlink" Target="https://pixabay.com/en/information-questions-help-request-1019913/" TargetMode="External"/><Relationship Id="rId5" Type="http://schemas.openxmlformats.org/officeDocument/2006/relationships/image" Target="../media/image8.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11">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p:cNvSpPr>
            <a:spLocks noGrp="1"/>
          </p:cNvSpPr>
          <p:nvPr>
            <p:ph type="ctrTitle"/>
          </p:nvPr>
        </p:nvSpPr>
        <p:spPr>
          <a:xfrm>
            <a:off x="7332834" y="2798618"/>
            <a:ext cx="4410901" cy="2491458"/>
          </a:xfrm>
        </p:spPr>
        <p:txBody>
          <a:bodyPr anchor="t">
            <a:noAutofit/>
          </a:bodyPr>
          <a:lstStyle/>
          <a:p>
            <a:r>
              <a:rPr lang="de-DE" sz="4000" b="1" err="1">
                <a:solidFill>
                  <a:schemeClr val="accent1">
                    <a:lumMod val="50000"/>
                  </a:schemeClr>
                </a:solidFill>
                <a:effectLst>
                  <a:outerShdw blurRad="38100" dist="38100" dir="2700000" algn="tl">
                    <a:srgbClr val="000000">
                      <a:alpha val="43137"/>
                    </a:srgbClr>
                  </a:outerShdw>
                </a:effectLst>
              </a:rPr>
              <a:t>Ouderavond</a:t>
            </a:r>
            <a:r>
              <a:rPr lang="de-DE" sz="4000" b="1">
                <a:solidFill>
                  <a:schemeClr val="accent1">
                    <a:lumMod val="50000"/>
                  </a:schemeClr>
                </a:solidFill>
                <a:effectLst>
                  <a:outerShdw blurRad="38100" dist="38100" dir="2700000" algn="tl">
                    <a:srgbClr val="000000">
                      <a:alpha val="43137"/>
                    </a:srgbClr>
                  </a:outerShdw>
                </a:effectLst>
              </a:rPr>
              <a:t> WBC in </a:t>
            </a:r>
            <a:r>
              <a:rPr lang="de-DE" sz="4000" b="1" err="1">
                <a:solidFill>
                  <a:schemeClr val="accent1">
                    <a:lumMod val="50000"/>
                  </a:schemeClr>
                </a:solidFill>
                <a:effectLst>
                  <a:outerShdw blurRad="38100" dist="38100" dir="2700000" algn="tl">
                    <a:srgbClr val="000000">
                      <a:alpha val="43137"/>
                    </a:srgbClr>
                  </a:outerShdw>
                </a:effectLst>
              </a:rPr>
              <a:t>Meijel</a:t>
            </a:r>
            <a:br>
              <a:rPr lang="de-DE" sz="4000" b="1">
                <a:solidFill>
                  <a:schemeClr val="accent1">
                    <a:lumMod val="50000"/>
                  </a:schemeClr>
                </a:solidFill>
                <a:effectLst>
                  <a:outerShdw blurRad="38100" dist="38100" dir="2700000" algn="tl">
                    <a:srgbClr val="000000">
                      <a:alpha val="43137"/>
                    </a:srgbClr>
                  </a:outerShdw>
                </a:effectLst>
              </a:rPr>
            </a:br>
            <a:r>
              <a:rPr lang="de-DE" sz="4000" b="1">
                <a:solidFill>
                  <a:schemeClr val="accent1">
                    <a:lumMod val="50000"/>
                  </a:schemeClr>
                </a:solidFill>
                <a:effectLst>
                  <a:outerShdw blurRad="38100" dist="38100" dir="2700000" algn="tl">
                    <a:srgbClr val="000000">
                      <a:alpha val="43137"/>
                    </a:srgbClr>
                  </a:outerShdw>
                </a:effectLst>
              </a:rPr>
              <a:t>10 </a:t>
            </a:r>
            <a:r>
              <a:rPr lang="de-DE" sz="4000" b="1" err="1">
                <a:solidFill>
                  <a:schemeClr val="accent1">
                    <a:lumMod val="50000"/>
                  </a:schemeClr>
                </a:solidFill>
                <a:effectLst>
                  <a:outerShdw blurRad="38100" dist="38100" dir="2700000" algn="tl">
                    <a:srgbClr val="000000">
                      <a:alpha val="43137"/>
                    </a:srgbClr>
                  </a:outerShdw>
                </a:effectLst>
              </a:rPr>
              <a:t>mei</a:t>
            </a:r>
            <a:r>
              <a:rPr lang="de-DE" sz="4000" b="1">
                <a:solidFill>
                  <a:schemeClr val="accent1">
                    <a:lumMod val="50000"/>
                  </a:schemeClr>
                </a:solidFill>
                <a:effectLst>
                  <a:outerShdw blurRad="38100" dist="38100" dir="2700000" algn="tl">
                    <a:srgbClr val="000000">
                      <a:alpha val="43137"/>
                    </a:srgbClr>
                  </a:outerShdw>
                </a:effectLst>
              </a:rPr>
              <a:t> 2022 </a:t>
            </a:r>
            <a:endParaRPr lang="de-DE" sz="4000" b="1">
              <a:solidFill>
                <a:schemeClr val="accent1">
                  <a:lumMod val="50000"/>
                </a:schemeClr>
              </a:solidFill>
              <a:effectLst>
                <a:outerShdw blurRad="38100" dist="38100" dir="2700000" algn="tl">
                  <a:srgbClr val="000000">
                    <a:alpha val="43137"/>
                  </a:srgbClr>
                </a:outerShdw>
              </a:effectLst>
              <a:cs typeface="Calibri Light"/>
            </a:endParaRPr>
          </a:p>
        </p:txBody>
      </p:sp>
      <p:pic>
        <p:nvPicPr>
          <p:cNvPr id="9" name="Picture 5" descr="LOGO_PSW_ALGEMEEN_sRGB-1008x394">
            <a:extLst>
              <a:ext uri="{FF2B5EF4-FFF2-40B4-BE49-F238E27FC236}">
                <a16:creationId xmlns:a16="http://schemas.microsoft.com/office/drawing/2014/main" id="{609C2500-B486-4F1F-ACE1-DEAC5049DA70}"/>
              </a:ext>
            </a:extLst>
          </p:cNvPr>
          <p:cNvPicPr>
            <a:picLocks noChangeAspect="1" noChangeArrowheads="1"/>
          </p:cNvPicPr>
          <p:nvPr/>
        </p:nvPicPr>
        <p:blipFill>
          <a:blip r:embed="rId3"/>
          <a:srcRect/>
          <a:stretch>
            <a:fillRect/>
          </a:stretch>
        </p:blipFill>
        <p:spPr bwMode="auto">
          <a:xfrm>
            <a:off x="9537404" y="267208"/>
            <a:ext cx="2349796" cy="918008"/>
          </a:xfrm>
          <a:prstGeom prst="rect">
            <a:avLst/>
          </a:prstGeom>
          <a:noFill/>
          <a:ln w="9525">
            <a:noFill/>
            <a:miter lim="800000"/>
            <a:headEnd/>
            <a:tailEnd/>
          </a:ln>
        </p:spPr>
      </p:pic>
      <p:sp>
        <p:nvSpPr>
          <p:cNvPr id="10" name="Tekstvak 9">
            <a:extLst>
              <a:ext uri="{FF2B5EF4-FFF2-40B4-BE49-F238E27FC236}">
                <a16:creationId xmlns:a16="http://schemas.microsoft.com/office/drawing/2014/main" id="{066D6D35-1579-45FE-87A3-DC377BCCD115}"/>
              </a:ext>
            </a:extLst>
          </p:cNvPr>
          <p:cNvSpPr txBox="1"/>
          <p:nvPr/>
        </p:nvSpPr>
        <p:spPr>
          <a:xfrm>
            <a:off x="1444055" y="331216"/>
            <a:ext cx="6649295"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Welkom</a:t>
            </a:r>
          </a:p>
        </p:txBody>
      </p:sp>
      <p:sp>
        <p:nvSpPr>
          <p:cNvPr id="11" name="Rechthoek 10">
            <a:extLst>
              <a:ext uri="{FF2B5EF4-FFF2-40B4-BE49-F238E27FC236}">
                <a16:creationId xmlns:a16="http://schemas.microsoft.com/office/drawing/2014/main" id="{8F9A2D72-B8A1-4672-A7A3-121524A9E481}"/>
              </a:ext>
            </a:extLst>
          </p:cNvPr>
          <p:cNvSpPr/>
          <p:nvPr/>
        </p:nvSpPr>
        <p:spPr>
          <a:xfrm>
            <a:off x="0" y="6059329"/>
            <a:ext cx="12191694" cy="798671"/>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2" name="Picture 2" descr="titelbalk-PSW-voor-ppt-oranje">
            <a:extLst>
              <a:ext uri="{FF2B5EF4-FFF2-40B4-BE49-F238E27FC236}">
                <a16:creationId xmlns:a16="http://schemas.microsoft.com/office/drawing/2014/main" id="{9F689F48-97F0-49BC-B22D-E4FB78A55BBB}"/>
              </a:ext>
            </a:extLst>
          </p:cNvPr>
          <p:cNvPicPr>
            <a:picLocks noChangeAspect="1" noChangeArrowheads="1"/>
          </p:cNvPicPr>
          <p:nvPr/>
        </p:nvPicPr>
        <p:blipFill>
          <a:blip r:embed="rId4"/>
          <a:srcRect/>
          <a:stretch>
            <a:fillRect/>
          </a:stretch>
        </p:blipFill>
        <p:spPr bwMode="auto">
          <a:xfrm>
            <a:off x="4002828" y="6059329"/>
            <a:ext cx="4718304" cy="798671"/>
          </a:xfrm>
          <a:prstGeom prst="rect">
            <a:avLst/>
          </a:prstGeom>
          <a:noFill/>
          <a:ln w="9525">
            <a:noFill/>
            <a:miter lim="800000"/>
            <a:headEnd/>
            <a:tailEnd/>
          </a:ln>
        </p:spPr>
      </p:pic>
      <p:cxnSp>
        <p:nvCxnSpPr>
          <p:cNvPr id="13" name="Rechte verbindingslijn met pijl 12">
            <a:extLst>
              <a:ext uri="{FF2B5EF4-FFF2-40B4-BE49-F238E27FC236}">
                <a16:creationId xmlns:a16="http://schemas.microsoft.com/office/drawing/2014/main" id="{099F7B30-6F46-43E0-89D0-A37E1FD3FA10}"/>
              </a:ext>
            </a:extLst>
          </p:cNvPr>
          <p:cNvCxnSpPr>
            <a:cxnSpLocks/>
          </p:cNvCxnSpPr>
          <p:nvPr/>
        </p:nvCxnSpPr>
        <p:spPr>
          <a:xfrm>
            <a:off x="1213307" y="1198200"/>
            <a:ext cx="6310987"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3" name="Afbeelding 4" descr="Afbeelding met gebouw, buiten, lucht&#10;&#10;Automatisch gegenereerde beschrijving">
            <a:extLst>
              <a:ext uri="{FF2B5EF4-FFF2-40B4-BE49-F238E27FC236}">
                <a16:creationId xmlns:a16="http://schemas.microsoft.com/office/drawing/2014/main" id="{FEA869B2-B395-4F51-83FF-B57F5F9EFF4E}"/>
              </a:ext>
            </a:extLst>
          </p:cNvPr>
          <p:cNvPicPr>
            <a:picLocks noChangeAspect="1"/>
          </p:cNvPicPr>
          <p:nvPr/>
        </p:nvPicPr>
        <p:blipFill>
          <a:blip r:embed="rId5"/>
          <a:stretch>
            <a:fillRect/>
          </a:stretch>
        </p:blipFill>
        <p:spPr>
          <a:xfrm>
            <a:off x="1217468" y="1498370"/>
            <a:ext cx="6085609" cy="3965170"/>
          </a:xfrm>
          <a:prstGeom prst="rect">
            <a:avLst/>
          </a:prstGeom>
        </p:spPr>
      </p:pic>
    </p:spTree>
    <p:extLst>
      <p:ext uri="{BB962C8B-B14F-4D97-AF65-F5344CB8AC3E}">
        <p14:creationId xmlns:p14="http://schemas.microsoft.com/office/powerpoint/2010/main" val="255296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1139855" y="1161989"/>
            <a:ext cx="10609403" cy="4455066"/>
          </a:xfrm>
          <a:prstGeom prst="rect">
            <a:avLst/>
          </a:prstGeom>
          <a:noFill/>
        </p:spPr>
        <p:txBody>
          <a:bodyPr wrap="square" lIns="91440" tIns="45720" rIns="91440" bIns="45720" rtlCol="0" anchor="t">
            <a:spAutoFit/>
          </a:bodyPr>
          <a:lstStyle/>
          <a:p>
            <a:endParaRPr lang="nl-NL"/>
          </a:p>
          <a:p>
            <a:pPr marL="213995" indent="-213995">
              <a:lnSpc>
                <a:spcPct val="150000"/>
              </a:lnSpc>
              <a:buFont typeface="Arial" panose="020B0604020202020204" pitchFamily="34" charset="0"/>
              <a:buChar char="•"/>
            </a:pPr>
            <a:r>
              <a:rPr lang="nl-NL" sz="2400" dirty="0"/>
              <a:t>Indien je in Meijel woont en daar je eigen huisarts hebt, kan dat zo blijven.</a:t>
            </a:r>
            <a:endParaRPr lang="nl-NL" sz="2400" dirty="0">
              <a:cs typeface="Calibri" panose="020F0502020204030204"/>
            </a:endParaRPr>
          </a:p>
          <a:p>
            <a:pPr marL="213995" indent="-213995">
              <a:lnSpc>
                <a:spcPct val="150000"/>
              </a:lnSpc>
              <a:buFont typeface="Arial" panose="020B0604020202020204" pitchFamily="34" charset="0"/>
              <a:buChar char="•"/>
            </a:pPr>
            <a:r>
              <a:rPr lang="nl-NL" sz="2400" dirty="0"/>
              <a:t>Voor cliënten die geen huisarts in Meijel hebben, is het verzoek om in te schrijven in een praktijk in Meijel. </a:t>
            </a:r>
            <a:endParaRPr lang="nl-NL" sz="2400" dirty="0">
              <a:cs typeface="Calibri"/>
            </a:endParaRPr>
          </a:p>
          <a:p>
            <a:pPr marL="213995" indent="-213995">
              <a:lnSpc>
                <a:spcPct val="150000"/>
              </a:lnSpc>
              <a:buFont typeface="Arial" panose="020B0604020202020204" pitchFamily="34" charset="0"/>
              <a:buChar char="•"/>
            </a:pPr>
            <a:r>
              <a:rPr lang="nl-NL" sz="2400" dirty="0">
                <a:cs typeface="Calibri"/>
              </a:rPr>
              <a:t>Als het de wens is om eigen huisarts te behouden</a:t>
            </a:r>
            <a:r>
              <a:rPr lang="nl-NL" sz="2400" dirty="0"/>
              <a:t>, vraagt dit inzet van ouders om dit begeleiden. </a:t>
            </a:r>
            <a:endParaRPr lang="nl-NL" sz="2400" dirty="0">
              <a:cs typeface="Calibri" panose="020F0502020204030204"/>
            </a:endParaRPr>
          </a:p>
          <a:p>
            <a:pPr marL="285750" indent="-285750">
              <a:lnSpc>
                <a:spcPct val="150000"/>
              </a:lnSpc>
              <a:buFont typeface="Arial" panose="020B0604020202020204" pitchFamily="34" charset="0"/>
              <a:buChar char="•"/>
            </a:pPr>
            <a:r>
              <a:rPr lang="nl-NL" sz="2400" dirty="0">
                <a:ea typeface="+mn-lt"/>
                <a:cs typeface="+mn-lt"/>
              </a:rPr>
              <a:t>PSW informeert huisartsen van Meijel met de vraag of ze nog patiënten opnemen.</a:t>
            </a:r>
            <a:r>
              <a:rPr lang="nl-NL" sz="2400" dirty="0">
                <a:solidFill>
                  <a:srgbClr val="FF0000"/>
                </a:solidFill>
                <a:ea typeface="+mn-lt"/>
                <a:cs typeface="+mn-lt"/>
              </a:rPr>
              <a:t> </a:t>
            </a:r>
            <a:endParaRPr lang="nl-NL" dirty="0">
              <a:cs typeface="Calibri"/>
            </a:endParaRPr>
          </a:p>
          <a:p>
            <a:pPr marL="213995" indent="-213995">
              <a:buFont typeface="Arial" panose="020B0604020202020204" pitchFamily="34" charset="0"/>
              <a:buChar char="•"/>
            </a:pPr>
            <a:endParaRPr lang="nl-NL" sz="1350">
              <a:cs typeface="Calibri" panose="020F0502020204030204"/>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Huisarts </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a:off x="1495847" y="1146830"/>
            <a:ext cx="2269819" cy="25685"/>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9828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882105" y="1293603"/>
            <a:ext cx="10583718" cy="5932393"/>
          </a:xfrm>
          <a:prstGeom prst="rect">
            <a:avLst/>
          </a:prstGeom>
          <a:noFill/>
        </p:spPr>
        <p:txBody>
          <a:bodyPr wrap="square" lIns="91440" tIns="45720" rIns="91440" bIns="45720" rtlCol="0" anchor="t">
            <a:spAutoFit/>
          </a:bodyPr>
          <a:lstStyle/>
          <a:p>
            <a:endParaRPr lang="nl-NL" dirty="0"/>
          </a:p>
          <a:p>
            <a:pPr marL="285750" indent="-285750">
              <a:lnSpc>
                <a:spcPct val="200000"/>
              </a:lnSpc>
              <a:buFont typeface="Arial" panose="020B0604020202020204" pitchFamily="34" charset="0"/>
              <a:buChar char="•"/>
            </a:pPr>
            <a:r>
              <a:rPr lang="nl-NL" sz="2400" dirty="0"/>
              <a:t>Overschrijven naar Apotheek in Meijel ( doorgeven aan arts door ouders ) </a:t>
            </a:r>
            <a:endParaRPr lang="nl-NL" dirty="0"/>
          </a:p>
          <a:p>
            <a:pPr marL="285750" indent="-285750">
              <a:lnSpc>
                <a:spcPct val="200000"/>
              </a:lnSpc>
              <a:buFont typeface="Arial" panose="020B0604020202020204" pitchFamily="34" charset="0"/>
              <a:buChar char="•"/>
            </a:pPr>
            <a:r>
              <a:rPr lang="nl-NL" sz="2400" dirty="0"/>
              <a:t>We werken met het blistersysteem, om fouten te voorkomen en eerste controle door apotheek. </a:t>
            </a:r>
            <a:endParaRPr lang="nl-NL" dirty="0"/>
          </a:p>
          <a:p>
            <a:pPr marL="285750" indent="-285750">
              <a:lnSpc>
                <a:spcPct val="200000"/>
              </a:lnSpc>
              <a:buFont typeface="Arial" panose="020B0604020202020204" pitchFamily="34" charset="0"/>
              <a:buChar char="•"/>
            </a:pPr>
            <a:r>
              <a:rPr lang="nl-NL" sz="2400" dirty="0">
                <a:cs typeface="Calibri"/>
              </a:rPr>
              <a:t>Hier zijn kosten aan verbonden, dit gaat af van het eigen risico individuele zorgverzekering. </a:t>
            </a:r>
          </a:p>
          <a:p>
            <a:pPr>
              <a:lnSpc>
                <a:spcPct val="200000"/>
              </a:lnSpc>
            </a:pPr>
            <a:br>
              <a:rPr lang="nl-NL" dirty="0"/>
            </a:br>
            <a:r>
              <a:rPr lang="nl-NL" dirty="0"/>
              <a:t>	 </a:t>
            </a:r>
            <a:endParaRPr lang="nl-NL" dirty="0">
              <a:cs typeface="Calibri"/>
            </a:endParaRPr>
          </a:p>
          <a:p>
            <a:pPr>
              <a:lnSpc>
                <a:spcPct val="200000"/>
              </a:lnSpc>
            </a:pPr>
            <a:endParaRPr lang="nl-NL" dirty="0"/>
          </a:p>
          <a:p>
            <a:pPr marL="213995" indent="-213995">
              <a:buFont typeface="Arial" panose="020B0604020202020204" pitchFamily="34" charset="0"/>
              <a:buChar char="•"/>
            </a:pPr>
            <a:endParaRPr lang="nl-NL" sz="1350" dirty="0">
              <a:cs typeface="Calibri" panose="020F0502020204030204"/>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Apotheek</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flipV="1">
            <a:off x="1247554" y="1249572"/>
            <a:ext cx="3074628" cy="8561"/>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99297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1114946" y="1239860"/>
            <a:ext cx="9841208" cy="4678204"/>
          </a:xfrm>
          <a:prstGeom prst="rect">
            <a:avLst/>
          </a:prstGeom>
          <a:noFill/>
        </p:spPr>
        <p:txBody>
          <a:bodyPr wrap="square" lIns="91440" tIns="45720" rIns="91440" bIns="45720" rtlCol="0" anchor="t">
            <a:spAutoFit/>
          </a:bodyPr>
          <a:lstStyle/>
          <a:p>
            <a:endParaRPr lang="nl-NL" dirty="0"/>
          </a:p>
          <a:p>
            <a:pPr>
              <a:buFont typeface="Arial" panose="020B0604020202020204" pitchFamily="34" charset="0"/>
              <a:buChar char="•"/>
            </a:pPr>
            <a:r>
              <a:rPr lang="nl-NL" sz="2000" dirty="0">
                <a:solidFill>
                  <a:srgbClr val="000000"/>
                </a:solidFill>
                <a:latin typeface="Calibri"/>
                <a:cs typeface="Calibri"/>
              </a:rPr>
              <a:t>Gordijnen zoveel mogelijk brandvertragend i.v.m. de  </a:t>
            </a:r>
            <a:r>
              <a:rPr lang="nl-NL" sz="2000" b="0" i="0" dirty="0">
                <a:solidFill>
                  <a:srgbClr val="000000"/>
                </a:solidFill>
                <a:effectLst/>
                <a:latin typeface="Calibri"/>
                <a:cs typeface="Calibri"/>
              </a:rPr>
              <a:t>brandveiligheid. Info daarover te bevragen bij de leverancier </a:t>
            </a:r>
            <a:r>
              <a:rPr lang="nl-NL" sz="2000" dirty="0">
                <a:solidFill>
                  <a:srgbClr val="000000"/>
                </a:solidFill>
                <a:latin typeface="Calibri"/>
                <a:cs typeface="Calibri"/>
              </a:rPr>
              <a:t>(brandvertragende materialen).</a:t>
            </a:r>
            <a:endParaRPr lang="nl-NL" sz="2000" b="0" i="0">
              <a:solidFill>
                <a:srgbClr val="000000"/>
              </a:solidFill>
              <a:effectLst/>
              <a:latin typeface="Calibri" panose="020F0502020204030204" pitchFamily="34" charset="0"/>
              <a:cs typeface="Calibri"/>
            </a:endParaRPr>
          </a:p>
          <a:p>
            <a:pPr>
              <a:buFont typeface="Arial" panose="020B0604020202020204" pitchFamily="34" charset="0"/>
              <a:buChar char="•"/>
            </a:pPr>
            <a:r>
              <a:rPr lang="nl-NL" sz="2000" dirty="0">
                <a:solidFill>
                  <a:srgbClr val="000000"/>
                </a:solidFill>
                <a:latin typeface="Calibri"/>
                <a:cs typeface="Calibri"/>
              </a:rPr>
              <a:t>De PVC-vloer verplicht afnemen bij de aannemer die de vloer ook legt (geen hoogteverschillen bij de deuren en vloer geschikt voor vloerverwarming en koeling). Keuzemogelijkheid uit meerdere designs.  Tevens biedt de aannemer schilderwerk en behang aan, maar dit is niet verplicht.</a:t>
            </a:r>
            <a:endParaRPr lang="nl-NL" sz="2000" b="0" i="0" dirty="0">
              <a:solidFill>
                <a:srgbClr val="000000"/>
              </a:solidFill>
              <a:effectLst/>
              <a:latin typeface="Calibri"/>
              <a:cs typeface="Calibri"/>
            </a:endParaRPr>
          </a:p>
          <a:p>
            <a:pPr>
              <a:buFont typeface="Arial" panose="020B0604020202020204" pitchFamily="34" charset="0"/>
              <a:buChar char="•"/>
            </a:pPr>
            <a:r>
              <a:rPr lang="nl-NL" sz="2000" dirty="0">
                <a:solidFill>
                  <a:srgbClr val="000000"/>
                </a:solidFill>
                <a:latin typeface="Calibri"/>
                <a:cs typeface="Calibri"/>
              </a:rPr>
              <a:t>Niet boren in kozijnen en vloeren en waar schuifdeuren zijn. In plafond is dit wel toegestaan mits niet dieper dan 5 cm. </a:t>
            </a:r>
            <a:endParaRPr lang="nl-NL" sz="2000" dirty="0">
              <a:solidFill>
                <a:srgbClr val="000000"/>
              </a:solidFill>
              <a:latin typeface="Calibri" panose="020F0502020204030204" pitchFamily="34" charset="0"/>
              <a:cs typeface="Calibri"/>
            </a:endParaRPr>
          </a:p>
          <a:p>
            <a:pPr>
              <a:buFont typeface="Arial" panose="020B0604020202020204" pitchFamily="34" charset="0"/>
              <a:buChar char="•"/>
            </a:pPr>
            <a:r>
              <a:rPr lang="nl-NL" sz="2000" dirty="0">
                <a:solidFill>
                  <a:srgbClr val="000000"/>
                </a:solidFill>
                <a:latin typeface="Calibri"/>
                <a:cs typeface="Calibri"/>
              </a:rPr>
              <a:t>Badkamer wordt voorzien van plafonniere en lamp boven spiegel. Op eerste en tweede etage ook aansluiting voor wasmachine en droger. </a:t>
            </a:r>
          </a:p>
          <a:p>
            <a:pPr algn="l">
              <a:buFont typeface="Arial" panose="020B0604020202020204" pitchFamily="34" charset="0"/>
              <a:buChar char="•"/>
            </a:pPr>
            <a:r>
              <a:rPr lang="nl-NL" sz="2000" dirty="0">
                <a:solidFill>
                  <a:srgbClr val="000000"/>
                </a:solidFill>
                <a:latin typeface="Calibri"/>
                <a:cs typeface="Calibri"/>
              </a:rPr>
              <a:t>Geen persoonlijke spullen ophangen in gezamenlijke ruimtes. Klein naambordje bij de voordeur mag.</a:t>
            </a:r>
          </a:p>
          <a:p>
            <a:pPr algn="l">
              <a:buFont typeface="Arial" panose="020B0604020202020204" pitchFamily="34" charset="0"/>
              <a:buChar char="•"/>
            </a:pPr>
            <a:r>
              <a:rPr lang="nl-NL" sz="2000" dirty="0"/>
              <a:t>Vragen: f.martijn@psw.nl</a:t>
            </a:r>
            <a:endParaRPr lang="nl-NL" sz="2000" dirty="0">
              <a:cs typeface="Calibri" panose="020F0502020204030204"/>
            </a:endParaRPr>
          </a:p>
          <a:p>
            <a:pPr marL="213995" indent="-213995">
              <a:buFont typeface="Arial" panose="020B0604020202020204" pitchFamily="34" charset="0"/>
              <a:buChar char="•"/>
            </a:pPr>
            <a:endParaRPr lang="nl-NL" sz="2000" dirty="0">
              <a:cs typeface="Calibri" panose="020F0502020204030204"/>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dirty="0">
                <a:solidFill>
                  <a:schemeClr val="accent1">
                    <a:lumMod val="50000"/>
                  </a:schemeClr>
                </a:solidFill>
                <a:cs typeface="Calibri"/>
              </a:rPr>
              <a:t>  Inrichting appartement</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flipV="1">
            <a:off x="1564340" y="1180479"/>
            <a:ext cx="6509303" cy="34844"/>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5327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1213307" y="1410258"/>
            <a:ext cx="9582322" cy="366254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sz="2400"/>
              <a:t>Client krijgt eigen sleutel. </a:t>
            </a:r>
            <a:endParaRPr lang="nl-NL" sz="2400">
              <a:cs typeface="Calibri"/>
            </a:endParaRPr>
          </a:p>
          <a:p>
            <a:pPr marL="285750" indent="-285750">
              <a:buFont typeface="Arial" panose="020B0604020202020204" pitchFamily="34" charset="0"/>
              <a:buChar char="•"/>
            </a:pPr>
            <a:r>
              <a:rPr lang="nl-NL" sz="2400"/>
              <a:t>Deze past op voor- en achterdeur WBC en op voordeur eigen appartement. Tevens op eigen gezamenlijke bergruimte buiten. (Sleutelplan)</a:t>
            </a:r>
            <a:endParaRPr lang="nl-NL" sz="2400">
              <a:cs typeface="Calibri"/>
            </a:endParaRPr>
          </a:p>
          <a:p>
            <a:pPr marL="285750" indent="-285750">
              <a:buFont typeface="Arial" panose="020B0604020202020204" pitchFamily="34" charset="0"/>
              <a:buChar char="•"/>
            </a:pPr>
            <a:r>
              <a:rPr lang="nl-NL" sz="2400"/>
              <a:t>Sleutel is niet voor ouders.</a:t>
            </a:r>
            <a:endParaRPr lang="nl-NL" sz="2400">
              <a:cs typeface="Calibri"/>
            </a:endParaRPr>
          </a:p>
          <a:p>
            <a:pPr marL="285750" indent="-285750">
              <a:buFont typeface="Arial" panose="020B0604020202020204" pitchFamily="34" charset="0"/>
              <a:buChar char="•"/>
            </a:pPr>
            <a:r>
              <a:rPr lang="nl-NL" sz="2400"/>
              <a:t>Ouders maken afspraak met client of medewerkers indien het noodzakelijk is om in appartement te gaan. </a:t>
            </a:r>
            <a:endParaRPr lang="nl-NL" sz="2400">
              <a:cs typeface="Calibri"/>
            </a:endParaRPr>
          </a:p>
          <a:p>
            <a:r>
              <a:rPr lang="nl-NL" sz="3200"/>
              <a:t> </a:t>
            </a:r>
            <a:br>
              <a:rPr lang="nl-NL" sz="3200"/>
            </a:br>
            <a:endParaRPr lang="nl-NL" sz="3200"/>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Sleutel appartement</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a:off x="1213307" y="1198200"/>
            <a:ext cx="6310987"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780012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1213307" y="1410258"/>
            <a:ext cx="9582322" cy="280076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nl-NL" sz="2400" dirty="0"/>
              <a:t>Algemene ruimtes tv aansluiting en internet PSW.</a:t>
            </a:r>
          </a:p>
          <a:p>
            <a:pPr marL="285750" indent="-285750">
              <a:buFont typeface="Arial" panose="020B0604020202020204" pitchFamily="34" charset="0"/>
              <a:buChar char="•"/>
            </a:pPr>
            <a:r>
              <a:rPr lang="nl-NL" sz="2400" dirty="0">
                <a:cs typeface="Calibri"/>
              </a:rPr>
              <a:t>Op de 1</a:t>
            </a:r>
            <a:r>
              <a:rPr lang="nl-NL" sz="2400" baseline="30000" dirty="0">
                <a:cs typeface="Calibri"/>
              </a:rPr>
              <a:t>e</a:t>
            </a:r>
            <a:r>
              <a:rPr lang="nl-NL" sz="2400" dirty="0">
                <a:cs typeface="Calibri"/>
              </a:rPr>
              <a:t> en 2</a:t>
            </a:r>
            <a:r>
              <a:rPr lang="nl-NL" sz="2400" baseline="30000" dirty="0">
                <a:cs typeface="Calibri"/>
              </a:rPr>
              <a:t>e</a:t>
            </a:r>
            <a:r>
              <a:rPr lang="nl-NL" sz="2400" dirty="0">
                <a:cs typeface="Calibri"/>
              </a:rPr>
              <a:t> verdieping kan elke woning kiezen uit provider Ziggo (COAX) of een provider van het open netwerk van KPN.</a:t>
            </a:r>
            <a:endParaRPr lang="nl-NL" sz="2400" dirty="0"/>
          </a:p>
          <a:p>
            <a:pPr marL="285750" indent="-285750">
              <a:buFont typeface="Arial" panose="020B0604020202020204" pitchFamily="34" charset="0"/>
              <a:buChar char="•"/>
            </a:pPr>
            <a:r>
              <a:rPr lang="nl-NL" sz="2400" dirty="0">
                <a:solidFill>
                  <a:srgbClr val="000000"/>
                </a:solidFill>
              </a:rPr>
              <a:t>Op de begane grond is alleen Ziggo mogelijk, dit komt omdat hier door de gemeente maar één huisnummer (12) is toegewezen. Ziggo kan op één huisnummer meerdere overnamepunten realiseren, KPN niet. </a:t>
            </a:r>
            <a:br>
              <a:rPr lang="nl-NL" sz="3200" dirty="0"/>
            </a:br>
            <a:endParaRPr lang="nl-NL" sz="3200" dirty="0">
              <a:cs typeface="Calibri"/>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internet/ TV</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a:off x="1213307" y="1198200"/>
            <a:ext cx="6310987"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85356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4" name="Tekstvak 3">
            <a:extLst>
              <a:ext uri="{FF2B5EF4-FFF2-40B4-BE49-F238E27FC236}">
                <a16:creationId xmlns:a16="http://schemas.microsoft.com/office/drawing/2014/main" id="{1E792909-EB97-4E18-A869-8F7E82063C56}"/>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Was verzorging</a:t>
            </a:r>
          </a:p>
        </p:txBody>
      </p:sp>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flipV="1">
            <a:off x="1393105" y="1129706"/>
            <a:ext cx="4324650" cy="8561"/>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2D0CC5D9-A3A2-4877-84E6-E69DC4729CFA}"/>
              </a:ext>
            </a:extLst>
          </p:cNvPr>
          <p:cNvSpPr txBox="1"/>
          <p:nvPr/>
        </p:nvSpPr>
        <p:spPr>
          <a:xfrm>
            <a:off x="729247" y="1134619"/>
            <a:ext cx="11196168" cy="5386090"/>
          </a:xfrm>
          <a:prstGeom prst="rect">
            <a:avLst/>
          </a:prstGeom>
          <a:noFill/>
        </p:spPr>
        <p:txBody>
          <a:bodyPr wrap="square" lIns="91440" tIns="45720" rIns="91440" bIns="45720" rtlCol="0" anchor="t">
            <a:spAutoFit/>
          </a:bodyPr>
          <a:lstStyle/>
          <a:p>
            <a:r>
              <a:rPr lang="nl-NL" sz="2400" dirty="0">
                <a:cs typeface="Calibri"/>
              </a:rPr>
              <a:t>Beddengoed wast PSW 1 keer per week, verder keuze opties:</a:t>
            </a:r>
          </a:p>
          <a:p>
            <a:r>
              <a:rPr lang="nl-NL" sz="2400" b="1" dirty="0">
                <a:cs typeface="Calibri"/>
              </a:rPr>
              <a:t>    1. Ouders verzorgen was zelf</a:t>
            </a:r>
            <a:endParaRPr lang="nl-NL" sz="2400" b="1" dirty="0">
              <a:ea typeface="Calibri"/>
              <a:cs typeface="Calibri"/>
            </a:endParaRPr>
          </a:p>
          <a:p>
            <a:pPr marL="342900" indent="-342900">
              <a:buFont typeface="Arial"/>
              <a:buChar char="•"/>
            </a:pPr>
            <a:r>
              <a:rPr lang="nl-NL" sz="2400" dirty="0">
                <a:cs typeface="Calibri"/>
              </a:rPr>
              <a:t>Medewerkers en client verzamelen de was op eigen appartement, kijken of deze droog in de wasmand komt. </a:t>
            </a:r>
          </a:p>
          <a:p>
            <a:r>
              <a:rPr lang="nl-NL" sz="2400" b="1" dirty="0">
                <a:cs typeface="Calibri"/>
              </a:rPr>
              <a:t>2. Was wordt gedaan door PSW </a:t>
            </a:r>
            <a:endParaRPr lang="nl-NL" dirty="0">
              <a:cs typeface="Calibri"/>
            </a:endParaRPr>
          </a:p>
          <a:p>
            <a:pPr marL="800100" lvl="1" indent="-342900">
              <a:buFont typeface="Wingdings"/>
              <a:buChar char="§"/>
            </a:pPr>
            <a:r>
              <a:rPr lang="nl-NL" sz="2400" dirty="0">
                <a:cs typeface="Calibri"/>
              </a:rPr>
              <a:t>kosten </a:t>
            </a:r>
            <a:r>
              <a:rPr lang="nl-NL" sz="2400" dirty="0">
                <a:solidFill>
                  <a:srgbClr val="000000"/>
                </a:solidFill>
                <a:cs typeface="Calibri"/>
              </a:rPr>
              <a:t>ongeveer €</a:t>
            </a:r>
            <a:r>
              <a:rPr lang="nl-NL" sz="2400" dirty="0">
                <a:cs typeface="Calibri"/>
              </a:rPr>
              <a:t>40,- per maand (wordt jaarlijks geïndexeerd).</a:t>
            </a:r>
            <a:endParaRPr lang="nl-NL" dirty="0">
              <a:cs typeface="Calibri" panose="020F0502020204030204"/>
            </a:endParaRPr>
          </a:p>
          <a:p>
            <a:pPr marL="800100" lvl="1" indent="-457200">
              <a:buFont typeface="Wingdings" panose="05000000000000000000" pitchFamily="2" charset="2"/>
              <a:buChar char="§"/>
            </a:pPr>
            <a:r>
              <a:rPr lang="nl-NL" sz="2400" dirty="0">
                <a:cs typeface="Calibri"/>
              </a:rPr>
              <a:t>Alle kledingstukken voorzien was label.</a:t>
            </a:r>
            <a:endParaRPr lang="nl-NL" sz="2400" dirty="0">
              <a:ea typeface="Calibri"/>
              <a:cs typeface="Calibri"/>
            </a:endParaRPr>
          </a:p>
          <a:p>
            <a:pPr marL="800100" lvl="1" indent="-457200">
              <a:buFont typeface="Wingdings" panose="05000000000000000000" pitchFamily="2" charset="2"/>
              <a:buChar char="§"/>
            </a:pPr>
            <a:r>
              <a:rPr lang="nl-NL" sz="2400" dirty="0">
                <a:cs typeface="Calibri"/>
              </a:rPr>
              <a:t>Was wordt gezamenlijk gewassen (zoek raken, grotere kans verwassen).</a:t>
            </a:r>
            <a:endParaRPr lang="nl-NL" dirty="0">
              <a:cs typeface="Calibri"/>
            </a:endParaRPr>
          </a:p>
          <a:p>
            <a:pPr marL="342900" lvl="1"/>
            <a:r>
              <a:rPr lang="nl-NL" sz="2400" b="1" dirty="0">
                <a:cs typeface="Calibri"/>
              </a:rPr>
              <a:t>3. Eigen wasmachine op appartement:</a:t>
            </a:r>
            <a:endParaRPr lang="nl-NL" dirty="0">
              <a:cs typeface="Calibri" panose="020F0502020204030204"/>
            </a:endParaRPr>
          </a:p>
          <a:p>
            <a:pPr marL="800100" lvl="1" indent="-457200">
              <a:buFont typeface="Wingdings" panose="05000000000000000000" pitchFamily="2" charset="2"/>
              <a:buChar char="§"/>
            </a:pPr>
            <a:r>
              <a:rPr lang="nl-NL" sz="2400" dirty="0">
                <a:cs typeface="Calibri"/>
              </a:rPr>
              <a:t>Was blijft op eigen kamer.</a:t>
            </a:r>
            <a:endParaRPr lang="nl-NL" sz="2400" dirty="0">
              <a:ea typeface="Calibri"/>
              <a:cs typeface="Calibri"/>
            </a:endParaRPr>
          </a:p>
          <a:p>
            <a:pPr marL="800100" lvl="1" indent="-457200">
              <a:buFont typeface="Wingdings" panose="05000000000000000000" pitchFamily="2" charset="2"/>
              <a:buChar char="§"/>
            </a:pPr>
            <a:r>
              <a:rPr lang="nl-NL" sz="2400" dirty="0">
                <a:cs typeface="Calibri"/>
              </a:rPr>
              <a:t>Client is meer betrokken bij was, zelf leren is een begeleidingsdoel OP.</a:t>
            </a:r>
            <a:endParaRPr lang="nl-NL" sz="2400" dirty="0">
              <a:ea typeface="Calibri"/>
              <a:cs typeface="Calibri"/>
            </a:endParaRPr>
          </a:p>
          <a:p>
            <a:pPr marL="800100" lvl="1" indent="-457200">
              <a:buFont typeface="Wingdings" panose="05000000000000000000" pitchFamily="2" charset="2"/>
              <a:buChar char="§"/>
            </a:pPr>
            <a:r>
              <a:rPr lang="nl-NL" sz="2400" dirty="0">
                <a:ea typeface="+mn-lt"/>
                <a:cs typeface="+mn-lt"/>
              </a:rPr>
              <a:t>Afspraken maken met ouders, bij volledige ondersteuning, dan </a:t>
            </a:r>
            <a:r>
              <a:rPr lang="nl-NL" sz="2400" dirty="0" err="1">
                <a:ea typeface="+mn-lt"/>
                <a:cs typeface="+mn-lt"/>
              </a:rPr>
              <a:t>waskosten</a:t>
            </a:r>
            <a:r>
              <a:rPr lang="nl-NL" sz="2400" dirty="0">
                <a:ea typeface="+mn-lt"/>
                <a:cs typeface="+mn-lt"/>
              </a:rPr>
              <a:t>. </a:t>
            </a:r>
            <a:endParaRPr lang="nl-NL" sz="2400" dirty="0">
              <a:cs typeface="Calibri"/>
            </a:endParaRPr>
          </a:p>
          <a:p>
            <a:pPr marL="556895" lvl="1" indent="-213995">
              <a:buFont typeface="Arial"/>
              <a:buChar char="•"/>
            </a:pPr>
            <a:endParaRPr lang="nl-NL" sz="2800">
              <a:cs typeface="Calibri"/>
            </a:endParaRPr>
          </a:p>
          <a:p>
            <a:pPr marL="556895" lvl="1" indent="-213995">
              <a:buFont typeface="Arial"/>
              <a:buChar char="•"/>
            </a:pPr>
            <a:endParaRPr lang="nl-NL" sz="2800">
              <a:cs typeface="Calibri"/>
            </a:endParaRPr>
          </a:p>
        </p:txBody>
      </p:sp>
    </p:spTree>
    <p:extLst>
      <p:ext uri="{BB962C8B-B14F-4D97-AF65-F5344CB8AC3E}">
        <p14:creationId xmlns:p14="http://schemas.microsoft.com/office/powerpoint/2010/main" val="19709374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4" name="Tekstvak 3">
            <a:extLst>
              <a:ext uri="{FF2B5EF4-FFF2-40B4-BE49-F238E27FC236}">
                <a16:creationId xmlns:a16="http://schemas.microsoft.com/office/drawing/2014/main" id="{1E792909-EB97-4E18-A869-8F7E82063C56}"/>
              </a:ext>
            </a:extLst>
          </p:cNvPr>
          <p:cNvSpPr txBox="1"/>
          <p:nvPr/>
        </p:nvSpPr>
        <p:spPr>
          <a:xfrm>
            <a:off x="1244505" y="389173"/>
            <a:ext cx="9898416"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Schoonhouden appartement</a:t>
            </a:r>
          </a:p>
        </p:txBody>
      </p:sp>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a:off x="1435915" y="1121144"/>
            <a:ext cx="8045341" cy="31287"/>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a:extLst>
              <a:ext uri="{FF2B5EF4-FFF2-40B4-BE49-F238E27FC236}">
                <a16:creationId xmlns:a16="http://schemas.microsoft.com/office/drawing/2014/main" id="{B51CBCBA-E9B6-4105-87FC-9228CFB0E96E}"/>
              </a:ext>
            </a:extLst>
          </p:cNvPr>
          <p:cNvSpPr txBox="1"/>
          <p:nvPr/>
        </p:nvSpPr>
        <p:spPr>
          <a:xfrm>
            <a:off x="480238" y="1134140"/>
            <a:ext cx="11430000" cy="5024452"/>
          </a:xfrm>
          <a:prstGeom prst="rect">
            <a:avLst/>
          </a:prstGeom>
          <a:noFill/>
        </p:spPr>
        <p:txBody>
          <a:bodyPr wrap="square" lIns="91440" tIns="45720" rIns="91440" bIns="45720" rtlCol="0" anchor="t">
            <a:spAutoFit/>
          </a:bodyPr>
          <a:lstStyle/>
          <a:p>
            <a:pPr marL="457200" indent="-457200">
              <a:buFont typeface="Arial"/>
              <a:buChar char="•"/>
            </a:pPr>
            <a:endParaRPr lang="nl-NL" sz="2800">
              <a:cs typeface="Calibri" panose="020F0502020204030204"/>
            </a:endParaRPr>
          </a:p>
          <a:p>
            <a:pPr marL="213995" indent="-213995">
              <a:lnSpc>
                <a:spcPct val="150000"/>
              </a:lnSpc>
              <a:buFont typeface="Arial" panose="020B0604020202020204" pitchFamily="34" charset="0"/>
              <a:buChar char="•"/>
            </a:pPr>
            <a:r>
              <a:rPr lang="nl-NL" sz="2800" dirty="0"/>
              <a:t>Cliënten met </a:t>
            </a:r>
            <a:r>
              <a:rPr lang="nl-NL" sz="2800" dirty="0" err="1"/>
              <a:t>evt</a:t>
            </a:r>
            <a:r>
              <a:rPr lang="nl-NL" sz="2800" dirty="0"/>
              <a:t> ondersteuning begeleiding</a:t>
            </a:r>
            <a:r>
              <a:rPr lang="nl-NL" sz="2800" dirty="0">
                <a:cs typeface="Calibri"/>
              </a:rPr>
              <a:t>, denk aan toilet, douche.</a:t>
            </a:r>
          </a:p>
          <a:p>
            <a:pPr marL="213995" indent="-213995">
              <a:lnSpc>
                <a:spcPct val="150000"/>
              </a:lnSpc>
              <a:buFont typeface="Arial" panose="020B0604020202020204" pitchFamily="34" charset="0"/>
              <a:buChar char="•"/>
            </a:pPr>
            <a:r>
              <a:rPr lang="nl-NL" sz="2800" dirty="0">
                <a:cs typeface="Calibri"/>
              </a:rPr>
              <a:t>Cliënten met begeleiding als leerdoel.</a:t>
            </a:r>
          </a:p>
          <a:p>
            <a:pPr marL="213995" indent="-213995">
              <a:lnSpc>
                <a:spcPct val="150000"/>
              </a:lnSpc>
              <a:buFont typeface="Arial" panose="020B0604020202020204" pitchFamily="34" charset="0"/>
              <a:buChar char="•"/>
            </a:pPr>
            <a:r>
              <a:rPr lang="nl-NL" sz="2800" dirty="0">
                <a:cs typeface="Calibri"/>
              </a:rPr>
              <a:t>1 x in de 6 weken wordt appartement 1 uur door huishoudelijk medewerker gepoetst. </a:t>
            </a:r>
            <a:endParaRPr lang="nl-NL" sz="2800" dirty="0"/>
          </a:p>
          <a:p>
            <a:pPr marL="213995" indent="-213995">
              <a:lnSpc>
                <a:spcPct val="150000"/>
              </a:lnSpc>
              <a:buFont typeface="Arial" panose="020B0604020202020204" pitchFamily="34" charset="0"/>
              <a:buChar char="•"/>
            </a:pPr>
            <a:r>
              <a:rPr lang="nl-NL" sz="2800" dirty="0"/>
              <a:t>Wil je meer? zelf regelen door ouders.</a:t>
            </a:r>
            <a:endParaRPr lang="nl-NL" sz="2800" dirty="0">
              <a:cs typeface="Calibri" panose="020F0502020204030204"/>
            </a:endParaRPr>
          </a:p>
          <a:p>
            <a:pPr marL="213995" indent="-213995">
              <a:lnSpc>
                <a:spcPct val="150000"/>
              </a:lnSpc>
              <a:buFont typeface="Arial" panose="020B0604020202020204" pitchFamily="34" charset="0"/>
              <a:buChar char="•"/>
            </a:pPr>
            <a:r>
              <a:rPr lang="nl-NL" sz="2800" dirty="0">
                <a:cs typeface="Calibri" panose="020F0502020204030204"/>
              </a:rPr>
              <a:t>Eigen poetsvrouw? PSW heeft geen rol bij planning en betaling. </a:t>
            </a:r>
          </a:p>
          <a:p>
            <a:endParaRPr lang="nl-NL" sz="1350">
              <a:cs typeface="Calibri" panose="020F0502020204030204"/>
            </a:endParaRPr>
          </a:p>
          <a:p>
            <a:br>
              <a:rPr lang="nl-NL" sz="1350" dirty="0"/>
            </a:br>
            <a:endParaRPr lang="nl-NL" sz="1350"/>
          </a:p>
        </p:txBody>
      </p:sp>
    </p:spTree>
    <p:extLst>
      <p:ext uri="{BB962C8B-B14F-4D97-AF65-F5344CB8AC3E}">
        <p14:creationId xmlns:p14="http://schemas.microsoft.com/office/powerpoint/2010/main" val="3988365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flipV="1">
            <a:off x="1196184" y="1172515"/>
            <a:ext cx="2877706" cy="25685"/>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85DA53EB-C186-49DF-857E-FDC31E71B0D1}"/>
              </a:ext>
            </a:extLst>
          </p:cNvPr>
          <p:cNvSpPr txBox="1"/>
          <p:nvPr/>
        </p:nvSpPr>
        <p:spPr>
          <a:xfrm>
            <a:off x="730097" y="1805434"/>
            <a:ext cx="10891243" cy="7051289"/>
          </a:xfrm>
          <a:prstGeom prst="rect">
            <a:avLst/>
          </a:prstGeom>
          <a:noFill/>
        </p:spPr>
        <p:txBody>
          <a:bodyPr wrap="square" lIns="91440" tIns="45720" rIns="91440" bIns="45720" rtlCol="0" anchor="t">
            <a:spAutoFit/>
          </a:bodyPr>
          <a:lstStyle/>
          <a:p>
            <a:pPr>
              <a:lnSpc>
                <a:spcPct val="150000"/>
              </a:lnSpc>
            </a:pPr>
            <a:r>
              <a:rPr lang="nl-NL" sz="2800" b="1" dirty="0">
                <a:solidFill>
                  <a:srgbClr val="000000"/>
                </a:solidFill>
                <a:cs typeface="Calibri"/>
              </a:rPr>
              <a:t>- </a:t>
            </a:r>
            <a:r>
              <a:rPr lang="nl-NL" sz="2400" b="1" dirty="0">
                <a:solidFill>
                  <a:srgbClr val="000000"/>
                </a:solidFill>
                <a:cs typeface="Calibri"/>
              </a:rPr>
              <a:t>Kosten zorg in natura, WLZ:</a:t>
            </a:r>
            <a:endParaRPr lang="nl-NL" sz="2400" dirty="0">
              <a:solidFill>
                <a:srgbClr val="000000"/>
              </a:solidFill>
              <a:cs typeface="Calibri"/>
            </a:endParaRPr>
          </a:p>
          <a:p>
            <a:pPr marL="800100" lvl="1" indent="-342900">
              <a:buFont typeface="Arial" panose="020B0604020202020204" pitchFamily="34" charset="0"/>
              <a:buChar char="•"/>
            </a:pPr>
            <a:r>
              <a:rPr lang="nl-NL" sz="2400" dirty="0">
                <a:solidFill>
                  <a:srgbClr val="000000"/>
                </a:solidFill>
                <a:cs typeface="Calibri"/>
              </a:rPr>
              <a:t>Voor cliënten die de eerste keer bij PSW komen wonen, ontvangen € 500,- (dit wordt te zijner tijd geregeld).</a:t>
            </a:r>
          </a:p>
          <a:p>
            <a:pPr marL="800100" lvl="1" indent="-342900">
              <a:buFont typeface="Arial" panose="020B0604020202020204" pitchFamily="34" charset="0"/>
              <a:buChar char="•"/>
            </a:pPr>
            <a:r>
              <a:rPr lang="nl-NL" sz="2400" dirty="0">
                <a:solidFill>
                  <a:srgbClr val="000000"/>
                </a:solidFill>
                <a:cs typeface="Calibri"/>
              </a:rPr>
              <a:t>Op het moment dat iemand komt wonen, geen PGB beschikbaar voor thuis! </a:t>
            </a:r>
            <a:endParaRPr lang="nl-NL" dirty="0"/>
          </a:p>
          <a:p>
            <a:pPr marL="800100" lvl="1" indent="-342900">
              <a:buFont typeface="Arial" panose="020B0604020202020204" pitchFamily="34" charset="0"/>
              <a:buChar char="•"/>
            </a:pPr>
            <a:r>
              <a:rPr lang="nl-NL" sz="2400" dirty="0">
                <a:solidFill>
                  <a:srgbClr val="000000"/>
                </a:solidFill>
                <a:cs typeface="Calibri"/>
              </a:rPr>
              <a:t>Dus clubjes begeleiden, in het weekend ondersteuning of vrije tijd: GEEN PGB budget meer! </a:t>
            </a:r>
            <a:endParaRPr lang="nl-NL" sz="2400" dirty="0">
              <a:cs typeface="Calibri"/>
            </a:endParaRPr>
          </a:p>
          <a:p>
            <a:pPr marL="800100" lvl="1" indent="-342900">
              <a:buFont typeface="Arial" panose="020B0604020202020204" pitchFamily="34" charset="0"/>
              <a:buChar char="•"/>
            </a:pPr>
            <a:r>
              <a:rPr lang="nl-NL" sz="2400" dirty="0">
                <a:solidFill>
                  <a:srgbClr val="000000"/>
                </a:solidFill>
                <a:cs typeface="Calibri"/>
              </a:rPr>
              <a:t>CAK bijdrage 24 uurs zorg WLZ.</a:t>
            </a:r>
            <a:endParaRPr lang="nl-NL" sz="2400" dirty="0">
              <a:cs typeface="Calibri" panose="020F0502020204030204"/>
            </a:endParaRPr>
          </a:p>
          <a:p>
            <a:pPr marL="800100" lvl="1" indent="-342900">
              <a:buFont typeface="Arial" panose="020B0604020202020204" pitchFamily="34" charset="0"/>
              <a:buChar char="•"/>
            </a:pPr>
            <a:r>
              <a:rPr lang="nl-NL" sz="2400" dirty="0">
                <a:solidFill>
                  <a:srgbClr val="000000"/>
                </a:solidFill>
                <a:cs typeface="Calibri"/>
              </a:rPr>
              <a:t>Rekenvoorbeeld </a:t>
            </a:r>
            <a:r>
              <a:rPr lang="nl-NL" sz="2400" dirty="0">
                <a:solidFill>
                  <a:srgbClr val="000000"/>
                </a:solidFill>
                <a:cs typeface="Calibri"/>
                <a:hlinkClick r:id="rId5"/>
              </a:rPr>
              <a:t>https://www.hetcak.nl/regelingen/zorg-vanuit-de-wlz</a:t>
            </a:r>
            <a:endParaRPr lang="nl-NL" sz="2400" dirty="0">
              <a:solidFill>
                <a:srgbClr val="000000"/>
              </a:solidFill>
              <a:cs typeface="Calibri"/>
            </a:endParaRPr>
          </a:p>
          <a:p>
            <a:pPr marL="800100" lvl="1" indent="-342900">
              <a:lnSpc>
                <a:spcPct val="150000"/>
              </a:lnSpc>
              <a:buFont typeface="Arial" panose="020B0604020202020204" pitchFamily="34" charset="0"/>
              <a:buChar char="•"/>
            </a:pPr>
            <a:endParaRPr lang="nl-NL" sz="2800">
              <a:solidFill>
                <a:srgbClr val="000000"/>
              </a:solidFill>
              <a:cs typeface="Calibri"/>
            </a:endParaRPr>
          </a:p>
          <a:p>
            <a:pPr lvl="1">
              <a:lnSpc>
                <a:spcPct val="150000"/>
              </a:lnSpc>
            </a:pPr>
            <a:endParaRPr lang="nl-NL" sz="1600">
              <a:solidFill>
                <a:srgbClr val="000000"/>
              </a:solidFill>
              <a:cs typeface="Calibri"/>
            </a:endParaRPr>
          </a:p>
          <a:p>
            <a:pPr>
              <a:lnSpc>
                <a:spcPct val="200000"/>
              </a:lnSpc>
            </a:pPr>
            <a:endParaRPr lang="nl-NL" sz="2800"/>
          </a:p>
          <a:p>
            <a:pPr marL="457200" indent="-457200">
              <a:lnSpc>
                <a:spcPct val="150000"/>
              </a:lnSpc>
              <a:buFont typeface="Wingdings" panose="05000000000000000000" pitchFamily="2" charset="2"/>
              <a:buChar char="§"/>
            </a:pPr>
            <a:endParaRPr lang="nl-NL" sz="2800">
              <a:solidFill>
                <a:srgbClr val="FF0000"/>
              </a:solidFill>
              <a:cs typeface="Calibri"/>
            </a:endParaRPr>
          </a:p>
          <a:p>
            <a:pPr marL="342900" indent="-342900">
              <a:lnSpc>
                <a:spcPct val="150000"/>
              </a:lnSpc>
              <a:buFont typeface="Arial" panose="020B0604020202020204" pitchFamily="34" charset="0"/>
              <a:buChar char="•"/>
            </a:pPr>
            <a:endParaRPr lang="nl-NL"/>
          </a:p>
          <a:p>
            <a:pPr>
              <a:lnSpc>
                <a:spcPct val="150000"/>
              </a:lnSpc>
            </a:pPr>
            <a:br>
              <a:rPr lang="nl-NL" dirty="0"/>
            </a:br>
            <a:endParaRPr lang="nl-NL"/>
          </a:p>
        </p:txBody>
      </p:sp>
      <p:sp>
        <p:nvSpPr>
          <p:cNvPr id="10" name="Tekstvak 9">
            <a:extLst>
              <a:ext uri="{FF2B5EF4-FFF2-40B4-BE49-F238E27FC236}">
                <a16:creationId xmlns:a16="http://schemas.microsoft.com/office/drawing/2014/main" id="{78EBCE8C-9548-41E8-87FB-9B65D4D099F8}"/>
              </a:ext>
            </a:extLst>
          </p:cNvPr>
          <p:cNvSpPr txBox="1"/>
          <p:nvPr/>
        </p:nvSpPr>
        <p:spPr>
          <a:xfrm>
            <a:off x="1244505" y="389173"/>
            <a:ext cx="9409318"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dirty="0">
                <a:solidFill>
                  <a:schemeClr val="accent1">
                    <a:lumMod val="50000"/>
                  </a:schemeClr>
                </a:solidFill>
                <a:cs typeface="Calibri"/>
              </a:rPr>
              <a:t>Financiën</a:t>
            </a:r>
            <a:endParaRPr lang="nl-NL" sz="5400">
              <a:solidFill>
                <a:schemeClr val="accent1">
                  <a:lumMod val="50000"/>
                </a:schemeClr>
              </a:solidFill>
              <a:cs typeface="Calibri"/>
            </a:endParaRPr>
          </a:p>
        </p:txBody>
      </p:sp>
    </p:spTree>
    <p:extLst>
      <p:ext uri="{BB962C8B-B14F-4D97-AF65-F5344CB8AC3E}">
        <p14:creationId xmlns:p14="http://schemas.microsoft.com/office/powerpoint/2010/main" val="76500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4" name="Tekstvak 3">
            <a:extLst>
              <a:ext uri="{FF2B5EF4-FFF2-40B4-BE49-F238E27FC236}">
                <a16:creationId xmlns:a16="http://schemas.microsoft.com/office/drawing/2014/main" id="{1E792909-EB97-4E18-A869-8F7E82063C56}"/>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Verzekeringen</a:t>
            </a:r>
          </a:p>
        </p:txBody>
      </p:sp>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a:off x="1427353" y="1189639"/>
            <a:ext cx="3990739" cy="17122"/>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329D0602-D91B-4717-817D-DEB61870F3B7}"/>
              </a:ext>
            </a:extLst>
          </p:cNvPr>
          <p:cNvSpPr txBox="1"/>
          <p:nvPr/>
        </p:nvSpPr>
        <p:spPr>
          <a:xfrm>
            <a:off x="864434" y="1544188"/>
            <a:ext cx="10311548" cy="3451394"/>
          </a:xfrm>
          <a:prstGeom prst="rect">
            <a:avLst/>
          </a:prstGeom>
          <a:noFill/>
        </p:spPr>
        <p:txBody>
          <a:bodyPr wrap="square" lIns="91440" tIns="45720" rIns="91440" bIns="45720" rtlCol="0" anchor="t">
            <a:spAutoFit/>
          </a:bodyPr>
          <a:lstStyle/>
          <a:p>
            <a:pPr>
              <a:lnSpc>
                <a:spcPct val="150000"/>
              </a:lnSpc>
            </a:pPr>
            <a:r>
              <a:rPr lang="nl-NL" sz="2800" b="1" dirty="0">
                <a:cs typeface="Calibri" panose="020F0502020204030204"/>
              </a:rPr>
              <a:t>Kosten voor eigen rekening:</a:t>
            </a:r>
            <a:endParaRPr lang="nl-NL" sz="2400">
              <a:cs typeface="Calibri" panose="020F0502020204030204"/>
            </a:endParaRPr>
          </a:p>
          <a:p>
            <a:pPr marL="213995" indent="-213995">
              <a:lnSpc>
                <a:spcPct val="150000"/>
              </a:lnSpc>
              <a:buFont typeface="Arial" panose="020B0604020202020204" pitchFamily="34" charset="0"/>
              <a:buChar char="•"/>
            </a:pPr>
            <a:r>
              <a:rPr lang="nl-NL" sz="2400" dirty="0"/>
              <a:t>Individuele ziektekostenverzekering (zoals wij ook). Gebruik maken van gewone arts, tandarts, fysiotherapeut etc. </a:t>
            </a:r>
            <a:endParaRPr lang="nl-NL" sz="2400" i="1" dirty="0">
              <a:cs typeface="Calibri"/>
            </a:endParaRPr>
          </a:p>
          <a:p>
            <a:pPr marL="213995" indent="-213995">
              <a:lnSpc>
                <a:spcPct val="150000"/>
              </a:lnSpc>
              <a:buFont typeface="Arial" panose="020B0604020202020204" pitchFamily="34" charset="0"/>
              <a:buChar char="•"/>
            </a:pPr>
            <a:r>
              <a:rPr lang="nl-NL" sz="2400" dirty="0"/>
              <a:t>WA verzekering.</a:t>
            </a:r>
            <a:endParaRPr lang="nl-NL" sz="2400" dirty="0">
              <a:cs typeface="Calibri"/>
            </a:endParaRPr>
          </a:p>
          <a:p>
            <a:pPr marL="213995" indent="-213995">
              <a:lnSpc>
                <a:spcPct val="150000"/>
              </a:lnSpc>
              <a:buFont typeface="Arial" panose="020B0604020202020204" pitchFamily="34" charset="0"/>
              <a:buChar char="•"/>
            </a:pPr>
            <a:r>
              <a:rPr lang="nl-NL" sz="2400" dirty="0"/>
              <a:t>Inboedelverzekering.</a:t>
            </a:r>
            <a:endParaRPr lang="nl-NL" sz="2400" dirty="0">
              <a:cs typeface="Calibri"/>
            </a:endParaRPr>
          </a:p>
          <a:p>
            <a:pPr marL="213995" indent="-213995">
              <a:lnSpc>
                <a:spcPct val="150000"/>
              </a:lnSpc>
              <a:buFont typeface="Arial" panose="020B0604020202020204" pitchFamily="34" charset="0"/>
              <a:buChar char="•"/>
            </a:pPr>
            <a:r>
              <a:rPr lang="nl-NL" sz="2400" dirty="0">
                <a:cs typeface="Calibri"/>
              </a:rPr>
              <a:t>Eventueel uitvaartverzekering/ reisverzekering/....</a:t>
            </a:r>
          </a:p>
        </p:txBody>
      </p:sp>
    </p:spTree>
    <p:extLst>
      <p:ext uri="{BB962C8B-B14F-4D97-AF65-F5344CB8AC3E}">
        <p14:creationId xmlns:p14="http://schemas.microsoft.com/office/powerpoint/2010/main" val="2565204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1429512" y="1561735"/>
            <a:ext cx="8208721" cy="3993401"/>
          </a:xfrm>
          <a:prstGeom prst="rect">
            <a:avLst/>
          </a:prstGeom>
          <a:noFill/>
        </p:spPr>
        <p:txBody>
          <a:bodyPr wrap="square" lIns="91440" tIns="45720" rIns="91440" bIns="45720" rtlCol="0" anchor="t">
            <a:spAutoFit/>
          </a:bodyPr>
          <a:lstStyle/>
          <a:p>
            <a:endParaRPr lang="nl-NL"/>
          </a:p>
          <a:p>
            <a:pPr>
              <a:lnSpc>
                <a:spcPct val="150000"/>
              </a:lnSpc>
            </a:pPr>
            <a:r>
              <a:rPr lang="nl-NL" sz="2400" b="1" dirty="0">
                <a:cs typeface="Calibri"/>
              </a:rPr>
              <a:t>Kosten die</a:t>
            </a:r>
            <a:r>
              <a:rPr lang="nl-NL" sz="2800" b="1" dirty="0">
                <a:cs typeface="Calibri"/>
              </a:rPr>
              <a:t> </a:t>
            </a:r>
            <a:r>
              <a:rPr lang="nl-NL" sz="2400" b="1" dirty="0">
                <a:cs typeface="Calibri"/>
              </a:rPr>
              <a:t>er voor alle cliënten nog bij komen:</a:t>
            </a:r>
          </a:p>
          <a:p>
            <a:pPr marL="457200" indent="-457200">
              <a:lnSpc>
                <a:spcPct val="150000"/>
              </a:lnSpc>
              <a:buFont typeface="Wingdings" panose="05000000000000000000" pitchFamily="2" charset="2"/>
              <a:buChar char="§"/>
            </a:pPr>
            <a:r>
              <a:rPr lang="nl-NL" sz="2400" dirty="0">
                <a:cs typeface="Calibri"/>
              </a:rPr>
              <a:t>	Levensonderhoud buiten kost en inwoning.</a:t>
            </a:r>
          </a:p>
          <a:p>
            <a:pPr marL="457200" indent="-457200">
              <a:lnSpc>
                <a:spcPct val="150000"/>
              </a:lnSpc>
              <a:buFont typeface="Wingdings" panose="05000000000000000000" pitchFamily="2" charset="2"/>
              <a:buChar char="§"/>
            </a:pPr>
            <a:r>
              <a:rPr lang="nl-NL" sz="2400" dirty="0">
                <a:cs typeface="Calibri"/>
              </a:rPr>
              <a:t>Kleding en verzorgingsproducten.</a:t>
            </a:r>
          </a:p>
          <a:p>
            <a:pPr marL="457200" indent="-457200">
              <a:lnSpc>
                <a:spcPct val="150000"/>
              </a:lnSpc>
              <a:buFont typeface="Wingdings" panose="05000000000000000000" pitchFamily="2" charset="2"/>
              <a:buChar char="§"/>
            </a:pPr>
            <a:r>
              <a:rPr lang="nl-NL" sz="2400" dirty="0">
                <a:cs typeface="Calibri"/>
              </a:rPr>
              <a:t>	Vrijetijd, vakanties en clubs.</a:t>
            </a:r>
          </a:p>
          <a:p>
            <a:pPr marL="457200" indent="-457200">
              <a:lnSpc>
                <a:spcPct val="150000"/>
              </a:lnSpc>
              <a:buFont typeface="Wingdings" panose="05000000000000000000" pitchFamily="2" charset="2"/>
              <a:buChar char="§"/>
            </a:pPr>
            <a:endParaRPr lang="nl-NL" sz="2400">
              <a:cs typeface="Calibri"/>
            </a:endParaRPr>
          </a:p>
          <a:p>
            <a:pPr marL="285750" indent="-285750">
              <a:lnSpc>
                <a:spcPct val="200000"/>
              </a:lnSpc>
              <a:buFont typeface="Wingdings" panose="05000000000000000000" pitchFamily="2" charset="2"/>
              <a:buChar char="q"/>
            </a:pPr>
            <a:endParaRPr lang="nl-NL">
              <a:cs typeface="Calibri"/>
            </a:endParaRPr>
          </a:p>
          <a:p>
            <a:pPr marL="213995" indent="-213995">
              <a:buFont typeface="Arial" panose="020B0604020202020204" pitchFamily="34" charset="0"/>
              <a:buChar char="•"/>
            </a:pPr>
            <a:endParaRPr lang="nl-NL" sz="1350">
              <a:cs typeface="Calibri"/>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Bijkomende kosten</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a:off x="1196184" y="1198200"/>
            <a:ext cx="5621940"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969923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a:off x="1213307" y="1198200"/>
            <a:ext cx="6310987"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AB3C7C59-5939-4C56-9CDB-D3708C833779}"/>
              </a:ext>
            </a:extLst>
          </p:cNvPr>
          <p:cNvSpPr txBox="1"/>
          <p:nvPr/>
        </p:nvSpPr>
        <p:spPr>
          <a:xfrm>
            <a:off x="1243977" y="1086073"/>
            <a:ext cx="8537928" cy="7436010"/>
          </a:xfrm>
          <a:prstGeom prst="rect">
            <a:avLst/>
          </a:prstGeom>
          <a:noFill/>
        </p:spPr>
        <p:txBody>
          <a:bodyPr wrap="square" lIns="91440" tIns="45720" rIns="91440" bIns="45720" rtlCol="0" anchor="t">
            <a:spAutoFit/>
          </a:bodyPr>
          <a:lstStyle/>
          <a:p>
            <a:pPr marL="342900" indent="-342900">
              <a:lnSpc>
                <a:spcPct val="150000"/>
              </a:lnSpc>
              <a:buFont typeface="+mj-lt"/>
              <a:buAutoNum type="alphaUcPeriod"/>
            </a:pPr>
            <a:endParaRPr lang="nl-NL" dirty="0"/>
          </a:p>
          <a:p>
            <a:pPr>
              <a:lnSpc>
                <a:spcPct val="150000"/>
              </a:lnSpc>
            </a:pPr>
            <a:r>
              <a:rPr lang="nl-NL" sz="2400" b="1" dirty="0"/>
              <a:t>Wie zijn wij?</a:t>
            </a:r>
            <a:endParaRPr lang="nl-NL" sz="2400" b="1" dirty="0">
              <a:cs typeface="Calibri"/>
            </a:endParaRPr>
          </a:p>
          <a:p>
            <a:pPr marL="742950" lvl="1" indent="-285750">
              <a:buFont typeface="Wingdings" panose="05000000000000000000" pitchFamily="2" charset="2"/>
              <a:buChar char="§"/>
            </a:pPr>
            <a:r>
              <a:rPr lang="nl-NL" sz="2400" dirty="0"/>
              <a:t>Gerry Maas  – </a:t>
            </a:r>
            <a:r>
              <a:rPr lang="nl-NL" sz="2400" i="1" dirty="0"/>
              <a:t>Manager Wonen</a:t>
            </a:r>
            <a:endParaRPr lang="nl-NL" sz="2400" i="1" dirty="0">
              <a:cs typeface="Calibri"/>
            </a:endParaRPr>
          </a:p>
          <a:p>
            <a:pPr marL="742950" lvl="1" indent="-285750">
              <a:buFont typeface="Wingdings" panose="05000000000000000000" pitchFamily="2" charset="2"/>
              <a:buChar char="§"/>
            </a:pPr>
            <a:r>
              <a:rPr lang="nl-NL" sz="2400" dirty="0"/>
              <a:t>Maurice Gorissen – </a:t>
            </a:r>
            <a:r>
              <a:rPr lang="nl-NL" sz="2400" i="1" dirty="0"/>
              <a:t>Manager Vastgoed</a:t>
            </a:r>
            <a:endParaRPr lang="nl-NL" sz="2400" i="1" dirty="0">
              <a:cs typeface="Calibri"/>
            </a:endParaRPr>
          </a:p>
          <a:p>
            <a:pPr marL="742950" lvl="1" indent="-285750">
              <a:buFont typeface="Wingdings" panose="05000000000000000000" pitchFamily="2" charset="2"/>
              <a:buChar char="§"/>
            </a:pPr>
            <a:r>
              <a:rPr lang="nl-NL" sz="2400" dirty="0"/>
              <a:t>Frank Martijn – </a:t>
            </a:r>
            <a:r>
              <a:rPr lang="nl-NL" sz="2400" i="1" dirty="0"/>
              <a:t>Coördinator Vastgoedbeheer</a:t>
            </a:r>
            <a:endParaRPr lang="nl-NL" sz="2400" i="1" dirty="0">
              <a:solidFill>
                <a:srgbClr val="FF0000"/>
              </a:solidFill>
              <a:cs typeface="Calibri"/>
            </a:endParaRPr>
          </a:p>
          <a:p>
            <a:pPr marL="742950" lvl="1" indent="-285750">
              <a:buFont typeface="Wingdings" panose="05000000000000000000" pitchFamily="2" charset="2"/>
              <a:buChar char="§"/>
            </a:pPr>
            <a:r>
              <a:rPr lang="nl-NL" sz="2400" dirty="0"/>
              <a:t>Louise </a:t>
            </a:r>
            <a:r>
              <a:rPr lang="nl-NL" sz="2400" dirty="0" err="1"/>
              <a:t>Haasen</a:t>
            </a:r>
            <a:r>
              <a:rPr lang="nl-NL" sz="2400" dirty="0"/>
              <a:t> – </a:t>
            </a:r>
            <a:r>
              <a:rPr lang="nl-NL" sz="2400" i="1" dirty="0"/>
              <a:t>Teamleider WBC in Meijel</a:t>
            </a:r>
            <a:endParaRPr lang="nl-NL" sz="2400" dirty="0">
              <a:cs typeface="Calibri"/>
            </a:endParaRPr>
          </a:p>
          <a:p>
            <a:pPr marL="742950" lvl="1" indent="-285750">
              <a:buFont typeface="Wingdings" panose="05000000000000000000" pitchFamily="2" charset="2"/>
              <a:buChar char="§"/>
            </a:pPr>
            <a:endParaRPr lang="nl-NL" sz="2400" i="1" dirty="0">
              <a:cs typeface="Calibri"/>
            </a:endParaRPr>
          </a:p>
          <a:p>
            <a:pPr lvl="1"/>
            <a:r>
              <a:rPr lang="nl-NL" sz="2400" i="1" dirty="0">
                <a:cs typeface="Calibri"/>
              </a:rPr>
              <a:t>Direct betrokkenen:</a:t>
            </a:r>
          </a:p>
          <a:p>
            <a:pPr marL="742950" lvl="1" indent="-285750">
              <a:buFont typeface="Wingdings" panose="05000000000000000000" pitchFamily="2" charset="2"/>
              <a:buChar char="§"/>
            </a:pPr>
            <a:r>
              <a:rPr lang="nl-NL" sz="2400" dirty="0">
                <a:cs typeface="Calibri"/>
              </a:rPr>
              <a:t>Wendy </a:t>
            </a:r>
            <a:r>
              <a:rPr lang="nl-NL" sz="2400" dirty="0" err="1">
                <a:cs typeface="Calibri"/>
              </a:rPr>
              <a:t>Erckens</a:t>
            </a:r>
            <a:r>
              <a:rPr lang="nl-NL" sz="2400" dirty="0">
                <a:cs typeface="Calibri"/>
              </a:rPr>
              <a:t> of </a:t>
            </a:r>
            <a:r>
              <a:rPr lang="nl-NL" sz="2400" dirty="0" err="1">
                <a:cs typeface="Calibri"/>
              </a:rPr>
              <a:t>Marlie</a:t>
            </a:r>
            <a:r>
              <a:rPr lang="nl-NL" sz="2400" dirty="0">
                <a:cs typeface="Calibri"/>
              </a:rPr>
              <a:t> van Roy</a:t>
            </a:r>
            <a:r>
              <a:rPr lang="nl-NL" sz="2400" i="1" dirty="0">
                <a:cs typeface="Calibri"/>
              </a:rPr>
              <a:t>—Zorgbemiddeling</a:t>
            </a:r>
          </a:p>
          <a:p>
            <a:pPr marL="742950" lvl="1" indent="-285750">
              <a:buFont typeface="Wingdings" panose="05000000000000000000" pitchFamily="2" charset="2"/>
              <a:buChar char="§"/>
            </a:pPr>
            <a:r>
              <a:rPr lang="nl-NL" sz="2400" dirty="0">
                <a:cs typeface="Calibri"/>
              </a:rPr>
              <a:t>Inge Zegers</a:t>
            </a:r>
            <a:r>
              <a:rPr lang="nl-NL" sz="2400" i="1" dirty="0">
                <a:cs typeface="Calibri"/>
              </a:rPr>
              <a:t>—gedragskundige verbonden aan WBC in Meijel</a:t>
            </a:r>
          </a:p>
          <a:p>
            <a:pPr marL="342900" indent="-342900">
              <a:lnSpc>
                <a:spcPct val="150000"/>
              </a:lnSpc>
              <a:buFont typeface="+mj-lt"/>
              <a:buAutoNum type="alphaUcPeriod"/>
            </a:pPr>
            <a:endParaRPr lang="nl-NL" sz="2400" dirty="0">
              <a:cs typeface="Calibri"/>
            </a:endParaRPr>
          </a:p>
          <a:p>
            <a:pPr marL="342900" indent="-342900">
              <a:lnSpc>
                <a:spcPct val="150000"/>
              </a:lnSpc>
              <a:buFont typeface="Calibri Light" panose="020F0302020204030204"/>
              <a:buAutoNum type="alphaUcPeriod"/>
            </a:pPr>
            <a:endParaRPr lang="nl-NL" dirty="0">
              <a:cs typeface="Calibri" panose="020F0502020204030204"/>
            </a:endParaRPr>
          </a:p>
          <a:p>
            <a:pPr marL="342900" indent="-342900">
              <a:lnSpc>
                <a:spcPct val="150000"/>
              </a:lnSpc>
              <a:buFont typeface="Wingdings" panose="05000000000000000000" pitchFamily="2" charset="2"/>
              <a:buChar char="§"/>
            </a:pPr>
            <a:endParaRPr lang="nl-NL" dirty="0">
              <a:cs typeface="Calibri" panose="020F0502020204030204"/>
            </a:endParaRPr>
          </a:p>
          <a:p>
            <a:pPr>
              <a:lnSpc>
                <a:spcPct val="150000"/>
              </a:lnSpc>
            </a:pPr>
            <a:endParaRPr lang="nl-NL" dirty="0">
              <a:cs typeface="Calibri" panose="020F0502020204030204"/>
            </a:endParaRPr>
          </a:p>
          <a:p>
            <a:pPr marL="285750" indent="-285750">
              <a:lnSpc>
                <a:spcPct val="150000"/>
              </a:lnSpc>
              <a:buFont typeface="Wingdings" panose="05000000000000000000" pitchFamily="2" charset="2"/>
              <a:buChar char="§"/>
            </a:pPr>
            <a:endParaRPr lang="nl-NL" dirty="0">
              <a:cs typeface="Calibri" panose="020F0502020204030204"/>
            </a:endParaRPr>
          </a:p>
          <a:p>
            <a:pPr marL="800100" lvl="1" indent="-342900">
              <a:lnSpc>
                <a:spcPct val="150000"/>
              </a:lnSpc>
              <a:buFont typeface="Wingdings" panose="05000000000000000000" pitchFamily="2" charset="2"/>
              <a:buChar char="§"/>
            </a:pPr>
            <a:endParaRPr lang="nl-NL" dirty="0">
              <a:cs typeface="Calibri" panose="020F0502020204030204"/>
            </a:endParaRPr>
          </a:p>
          <a:p>
            <a:pPr>
              <a:lnSpc>
                <a:spcPct val="150000"/>
              </a:lnSpc>
            </a:pPr>
            <a:br>
              <a:rPr lang="nl-NL" dirty="0"/>
            </a:br>
            <a:endParaRPr lang="nl-NL" dirty="0"/>
          </a:p>
        </p:txBody>
      </p:sp>
      <p:sp>
        <p:nvSpPr>
          <p:cNvPr id="11" name="Tekstvak 10">
            <a:extLst>
              <a:ext uri="{FF2B5EF4-FFF2-40B4-BE49-F238E27FC236}">
                <a16:creationId xmlns:a16="http://schemas.microsoft.com/office/drawing/2014/main" id="{E1419915-8010-4442-9DB0-7610ED5C3792}"/>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1. Introductie</a:t>
            </a:r>
          </a:p>
        </p:txBody>
      </p:sp>
    </p:spTree>
    <p:extLst>
      <p:ext uri="{BB962C8B-B14F-4D97-AF65-F5344CB8AC3E}">
        <p14:creationId xmlns:p14="http://schemas.microsoft.com/office/powerpoint/2010/main" val="41862503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1244506" y="1515292"/>
            <a:ext cx="8393728" cy="5332229"/>
          </a:xfrm>
          <a:prstGeom prst="rect">
            <a:avLst/>
          </a:prstGeom>
          <a:noFill/>
        </p:spPr>
        <p:txBody>
          <a:bodyPr wrap="square" lIns="91440" tIns="45720" rIns="91440" bIns="45720" rtlCol="0" anchor="t">
            <a:spAutoFit/>
          </a:bodyPr>
          <a:lstStyle/>
          <a:p>
            <a:pPr marL="285750" indent="-285750">
              <a:buFontTx/>
              <a:buChar char="-"/>
            </a:pPr>
            <a:r>
              <a:rPr lang="nl-NL" sz="2400" dirty="0"/>
              <a:t>Zakgeld op eigen kamer, kleingeld, niet te veel, voorkeur pinpas. </a:t>
            </a:r>
            <a:endParaRPr lang="nl-NL" sz="2400" dirty="0">
              <a:cs typeface="Calibri"/>
            </a:endParaRPr>
          </a:p>
          <a:p>
            <a:pPr marL="285750" indent="-285750">
              <a:buFontTx/>
              <a:buChar char="-"/>
            </a:pPr>
            <a:r>
              <a:rPr lang="nl-NL" sz="2400" dirty="0"/>
              <a:t>Verantwoordelijkheid van ouders dit aan te vullen.</a:t>
            </a:r>
            <a:endParaRPr lang="nl-NL" sz="2400" dirty="0">
              <a:cs typeface="Calibri"/>
            </a:endParaRPr>
          </a:p>
          <a:p>
            <a:pPr marL="285750" indent="-285750">
              <a:buFontTx/>
              <a:buChar char="-"/>
            </a:pPr>
            <a:r>
              <a:rPr lang="nl-NL" sz="2400" dirty="0"/>
              <a:t>We houden geen kasboek bij/ goed vertrouwen.</a:t>
            </a:r>
            <a:endParaRPr lang="nl-NL" sz="2400" dirty="0">
              <a:cs typeface="Calibri"/>
            </a:endParaRPr>
          </a:p>
          <a:p>
            <a:pPr marL="285750" indent="-285750">
              <a:buFontTx/>
              <a:buChar char="-"/>
            </a:pPr>
            <a:r>
              <a:rPr lang="nl-NL" sz="2400" dirty="0"/>
              <a:t>Gaan medewerkers mee op uitstapje betalen cliënten de onkosten zoals entree en consumptie (gezamenlijk deelnemende cliënten).</a:t>
            </a:r>
            <a:endParaRPr lang="nl-NL" sz="2400" dirty="0">
              <a:cs typeface="Calibri"/>
            </a:endParaRPr>
          </a:p>
          <a:p>
            <a:pPr marL="285750" indent="-285750">
              <a:buFontTx/>
              <a:buChar char="-"/>
            </a:pPr>
            <a:r>
              <a:rPr lang="nl-NL" sz="2400" dirty="0"/>
              <a:t>Wat heeft cliënt nodig in ondersteuning, is uitgangspunt hierbij.  </a:t>
            </a:r>
            <a:endParaRPr lang="nl-NL" sz="2400" dirty="0">
              <a:cs typeface="Calibri"/>
            </a:endParaRPr>
          </a:p>
          <a:p>
            <a:pPr marL="285750" indent="-285750">
              <a:buFontTx/>
              <a:buChar char="-"/>
            </a:pPr>
            <a:endParaRPr lang="nl-NL" sz="2400">
              <a:cs typeface="Calibri"/>
            </a:endParaRPr>
          </a:p>
          <a:p>
            <a:pPr marL="285750" indent="-285750">
              <a:buFontTx/>
              <a:buChar char="-"/>
            </a:pPr>
            <a:endParaRPr lang="nl-NL"/>
          </a:p>
          <a:p>
            <a:pPr marL="285750" indent="-285750">
              <a:lnSpc>
                <a:spcPct val="150000"/>
              </a:lnSpc>
              <a:buFont typeface="Arial" panose="020B0604020202020204" pitchFamily="34" charset="0"/>
              <a:buChar char="•"/>
            </a:pPr>
            <a:endParaRPr lang="nl-NL" sz="2800" b="1">
              <a:cs typeface="Calibri"/>
            </a:endParaRPr>
          </a:p>
          <a:p>
            <a:pPr>
              <a:lnSpc>
                <a:spcPct val="150000"/>
              </a:lnSpc>
            </a:pPr>
            <a:endParaRPr lang="nl-NL">
              <a:cs typeface="Calibri"/>
            </a:endParaRPr>
          </a:p>
          <a:p>
            <a:pPr marL="213995" indent="-213995">
              <a:buFont typeface="Arial" panose="020B0604020202020204" pitchFamily="34" charset="0"/>
              <a:buChar char="•"/>
            </a:pPr>
            <a:endParaRPr lang="nl-NL" sz="1350">
              <a:cs typeface="Calibri"/>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Eigen zakgeld</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flipV="1">
            <a:off x="1367420" y="1172516"/>
            <a:ext cx="3986637" cy="42808"/>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857655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4" name="Tekstvak 3">
            <a:extLst>
              <a:ext uri="{FF2B5EF4-FFF2-40B4-BE49-F238E27FC236}">
                <a16:creationId xmlns:a16="http://schemas.microsoft.com/office/drawing/2014/main" id="{1E792909-EB97-4E18-A869-8F7E82063C56}"/>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dirty="0">
                <a:solidFill>
                  <a:schemeClr val="accent1">
                    <a:lumMod val="50000"/>
                  </a:schemeClr>
                </a:solidFill>
                <a:cs typeface="Calibri"/>
              </a:rPr>
              <a:t> Wie betaalt wat </a:t>
            </a:r>
          </a:p>
        </p:txBody>
      </p:sp>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a:off x="1213307" y="1198200"/>
            <a:ext cx="7453615"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9DDBFACE-83AC-40EA-8C8A-7746BE573866}"/>
              </a:ext>
            </a:extLst>
          </p:cNvPr>
          <p:cNvSpPr txBox="1"/>
          <p:nvPr/>
        </p:nvSpPr>
        <p:spPr>
          <a:xfrm>
            <a:off x="3722914" y="2407298"/>
            <a:ext cx="184731" cy="369332"/>
          </a:xfrm>
          <a:prstGeom prst="rect">
            <a:avLst/>
          </a:prstGeom>
          <a:noFill/>
        </p:spPr>
        <p:txBody>
          <a:bodyPr wrap="none" rtlCol="0">
            <a:spAutoFit/>
          </a:bodyPr>
          <a:lstStyle/>
          <a:p>
            <a:endParaRPr lang="nl-NL"/>
          </a:p>
        </p:txBody>
      </p:sp>
      <p:pic>
        <p:nvPicPr>
          <p:cNvPr id="10" name="Afbeelding 9">
            <a:extLst>
              <a:ext uri="{FF2B5EF4-FFF2-40B4-BE49-F238E27FC236}">
                <a16:creationId xmlns:a16="http://schemas.microsoft.com/office/drawing/2014/main" id="{48F75A2B-CDF2-493C-8496-6A3C4DA4E7F5}"/>
              </a:ext>
            </a:extLst>
          </p:cNvPr>
          <p:cNvPicPr>
            <a:picLocks noChangeAspect="1"/>
          </p:cNvPicPr>
          <p:nvPr/>
        </p:nvPicPr>
        <p:blipFill>
          <a:blip r:embed="rId5"/>
          <a:stretch>
            <a:fillRect/>
          </a:stretch>
        </p:blipFill>
        <p:spPr>
          <a:xfrm>
            <a:off x="3722914" y="1362269"/>
            <a:ext cx="2930245" cy="4133461"/>
          </a:xfrm>
          <a:prstGeom prst="rect">
            <a:avLst/>
          </a:prstGeom>
        </p:spPr>
      </p:pic>
    </p:spTree>
    <p:extLst>
      <p:ext uri="{BB962C8B-B14F-4D97-AF65-F5344CB8AC3E}">
        <p14:creationId xmlns:p14="http://schemas.microsoft.com/office/powerpoint/2010/main" val="440978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4" name="Tekstvak 3">
            <a:extLst>
              <a:ext uri="{FF2B5EF4-FFF2-40B4-BE49-F238E27FC236}">
                <a16:creationId xmlns:a16="http://schemas.microsoft.com/office/drawing/2014/main" id="{1E792909-EB97-4E18-A869-8F7E82063C56}"/>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5. Vragen beantwoorden</a:t>
            </a:r>
          </a:p>
        </p:txBody>
      </p:sp>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a:off x="1213307" y="1198200"/>
            <a:ext cx="7453615"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ekstvak 1">
            <a:extLst>
              <a:ext uri="{FF2B5EF4-FFF2-40B4-BE49-F238E27FC236}">
                <a16:creationId xmlns:a16="http://schemas.microsoft.com/office/drawing/2014/main" id="{1ADF3DE2-FA18-428D-B688-69412F2DDB25}"/>
              </a:ext>
            </a:extLst>
          </p:cNvPr>
          <p:cNvSpPr txBox="1"/>
          <p:nvPr/>
        </p:nvSpPr>
        <p:spPr>
          <a:xfrm>
            <a:off x="1172635" y="1289419"/>
            <a:ext cx="7887389" cy="2308324"/>
          </a:xfrm>
          <a:prstGeom prst="rect">
            <a:avLst/>
          </a:prstGeom>
          <a:noFill/>
        </p:spPr>
        <p:txBody>
          <a:bodyPr wrap="square" lIns="91440" tIns="45720" rIns="91440" bIns="45720" rtlCol="0" anchor="t">
            <a:spAutoFit/>
          </a:bodyPr>
          <a:lstStyle/>
          <a:p>
            <a:pPr marL="449580" algn="l">
              <a:buFont typeface="Arial" panose="020B0604020202020204" pitchFamily="34" charset="0"/>
              <a:buChar char="•"/>
            </a:pPr>
            <a:endParaRPr lang="nl-NL" sz="2400">
              <a:solidFill>
                <a:srgbClr val="201F1E"/>
              </a:solidFill>
              <a:latin typeface="Calibri" panose="020F0502020204030204" pitchFamily="34" charset="0"/>
              <a:cs typeface="Calibri"/>
            </a:endParaRPr>
          </a:p>
          <a:p>
            <a:pPr marL="449580">
              <a:buFont typeface="Arial" panose="020B0604020202020204" pitchFamily="34" charset="0"/>
              <a:buChar char="•"/>
            </a:pPr>
            <a:endParaRPr lang="nl-NL" sz="2400" b="0" i="0">
              <a:solidFill>
                <a:srgbClr val="201F1E"/>
              </a:solidFill>
              <a:effectLst/>
              <a:latin typeface="Calibri" panose="020F0502020204030204" pitchFamily="34" charset="0"/>
              <a:cs typeface="Calibri"/>
            </a:endParaRPr>
          </a:p>
          <a:p>
            <a:pPr marL="449580" algn="l">
              <a:buFont typeface="Arial" panose="020B0604020202020204" pitchFamily="34" charset="0"/>
              <a:buChar char="•"/>
            </a:pPr>
            <a:endParaRPr lang="nl-NL" sz="2400">
              <a:solidFill>
                <a:srgbClr val="201F1E"/>
              </a:solidFill>
              <a:latin typeface="Calibri" panose="020F0502020204030204" pitchFamily="34" charset="0"/>
              <a:cs typeface="Calibri"/>
            </a:endParaRPr>
          </a:p>
          <a:p>
            <a:pPr marL="449580" algn="l">
              <a:buFont typeface="Arial" panose="020B0604020202020204" pitchFamily="34" charset="0"/>
              <a:buChar char="•"/>
            </a:pPr>
            <a:endParaRPr lang="nl-NL" sz="2400" b="0" i="0">
              <a:solidFill>
                <a:srgbClr val="201F1E"/>
              </a:solidFill>
              <a:effectLst/>
              <a:latin typeface="Calibri" panose="020F0502020204030204" pitchFamily="34" charset="0"/>
            </a:endParaRPr>
          </a:p>
          <a:p>
            <a:pPr marL="449580">
              <a:buFont typeface="Arial" panose="020B0604020202020204" pitchFamily="34" charset="0"/>
              <a:buChar char="•"/>
            </a:pPr>
            <a:endParaRPr lang="nl-NL" sz="2400">
              <a:solidFill>
                <a:srgbClr val="201F1E"/>
              </a:solidFill>
              <a:latin typeface="Calibri" panose="020F0502020204030204" pitchFamily="34" charset="0"/>
              <a:cs typeface="Calibri" panose="020F0502020204030204" pitchFamily="34" charset="0"/>
            </a:endParaRPr>
          </a:p>
          <a:p>
            <a:pPr marL="449580">
              <a:buFont typeface="Arial" panose="020B0604020202020204" pitchFamily="34" charset="0"/>
              <a:buChar char="•"/>
            </a:pPr>
            <a:endParaRPr lang="nl-NL" sz="2400">
              <a:solidFill>
                <a:srgbClr val="201F1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3055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4" name="Tekstvak 3">
            <a:extLst>
              <a:ext uri="{FF2B5EF4-FFF2-40B4-BE49-F238E27FC236}">
                <a16:creationId xmlns:a16="http://schemas.microsoft.com/office/drawing/2014/main" id="{1E792909-EB97-4E18-A869-8F7E82063C56}"/>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5. Afsluiting</a:t>
            </a:r>
          </a:p>
        </p:txBody>
      </p:sp>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a:off x="1213307" y="1198200"/>
            <a:ext cx="7453615"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BF56F498-EF3A-41C4-81FA-F5B9108ACA97}"/>
              </a:ext>
            </a:extLst>
          </p:cNvPr>
          <p:cNvSpPr txBox="1"/>
          <p:nvPr/>
        </p:nvSpPr>
        <p:spPr>
          <a:xfrm>
            <a:off x="914400" y="1810158"/>
            <a:ext cx="9556391" cy="1423467"/>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8800">
                <a:solidFill>
                  <a:schemeClr val="accent1">
                    <a:lumMod val="50000"/>
                  </a:schemeClr>
                </a:solidFill>
                <a:cs typeface="Calibri"/>
              </a:rPr>
              <a:t>Bedankt en tot ziens</a:t>
            </a:r>
          </a:p>
        </p:txBody>
      </p:sp>
      <p:sp>
        <p:nvSpPr>
          <p:cNvPr id="10" name="Tekstvak 9">
            <a:extLst>
              <a:ext uri="{FF2B5EF4-FFF2-40B4-BE49-F238E27FC236}">
                <a16:creationId xmlns:a16="http://schemas.microsoft.com/office/drawing/2014/main" id="{0B4CA7DA-1BB1-4B71-ADC5-ED49CE049C07}"/>
              </a:ext>
            </a:extLst>
          </p:cNvPr>
          <p:cNvSpPr txBox="1"/>
          <p:nvPr/>
        </p:nvSpPr>
        <p:spPr>
          <a:xfrm>
            <a:off x="1007949" y="3233625"/>
            <a:ext cx="6858000" cy="2146742"/>
          </a:xfrm>
          <a:prstGeom prst="rect">
            <a:avLst/>
          </a:prstGeom>
          <a:noFill/>
        </p:spPr>
        <p:txBody>
          <a:bodyPr wrap="square" lIns="91440" tIns="45720" rIns="91440" bIns="45720" rtlCol="0" anchor="t">
            <a:spAutoFit/>
          </a:bodyPr>
          <a:lstStyle/>
          <a:p>
            <a:endParaRPr lang="nl-NL" sz="2400" b="1"/>
          </a:p>
          <a:p>
            <a:r>
              <a:rPr lang="nl-NL" sz="2400" b="1" dirty="0"/>
              <a:t>Contact gegevens</a:t>
            </a:r>
            <a:endParaRPr lang="nl-NL" sz="2400" b="1" dirty="0">
              <a:cs typeface="Calibri"/>
            </a:endParaRPr>
          </a:p>
          <a:p>
            <a:pPr marL="285750" indent="-285750">
              <a:buFont typeface="Arial" panose="020B0604020202020204" pitchFamily="34" charset="0"/>
              <a:buChar char="•"/>
            </a:pPr>
            <a:r>
              <a:rPr lang="nl-NL" dirty="0"/>
              <a:t>Gerry Maas – 06-10373370|</a:t>
            </a:r>
            <a:r>
              <a:rPr lang="nl-NL" dirty="0">
                <a:solidFill>
                  <a:srgbClr val="FF0000"/>
                </a:solidFill>
              </a:rPr>
              <a:t> </a:t>
            </a:r>
            <a:r>
              <a:rPr lang="nl-NL" dirty="0">
                <a:solidFill>
                  <a:srgbClr val="0070C0"/>
                </a:solidFill>
              </a:rPr>
              <a:t>g.maas@psw.nl</a:t>
            </a:r>
            <a:endParaRPr lang="nl-NL" dirty="0">
              <a:solidFill>
                <a:srgbClr val="0070C0"/>
              </a:solidFill>
              <a:cs typeface="Calibri"/>
            </a:endParaRPr>
          </a:p>
          <a:p>
            <a:pPr marL="285750" indent="-285750">
              <a:buFont typeface="Arial" panose="020B0604020202020204" pitchFamily="34" charset="0"/>
              <a:buChar char="•"/>
            </a:pPr>
            <a:r>
              <a:rPr lang="nl-NL" dirty="0"/>
              <a:t>Louise </a:t>
            </a:r>
            <a:r>
              <a:rPr lang="nl-NL" dirty="0" err="1"/>
              <a:t>Haasen</a:t>
            </a:r>
            <a:r>
              <a:rPr lang="nl-NL" dirty="0"/>
              <a:t> – 06-53983676 | </a:t>
            </a:r>
            <a:r>
              <a:rPr lang="nl-NL" dirty="0">
                <a:solidFill>
                  <a:schemeClr val="accent1"/>
                </a:solidFill>
              </a:rPr>
              <a:t>l.haasen@psw.nl</a:t>
            </a:r>
            <a:endParaRPr lang="nl-NL" dirty="0">
              <a:solidFill>
                <a:schemeClr val="accent1"/>
              </a:solidFill>
              <a:cs typeface="Calibri"/>
            </a:endParaRPr>
          </a:p>
          <a:p>
            <a:pPr marL="285750" indent="-285750">
              <a:buFont typeface="Arial" panose="020B0604020202020204" pitchFamily="34" charset="0"/>
              <a:buChar char="•"/>
            </a:pPr>
            <a:r>
              <a:rPr lang="nl-NL" dirty="0">
                <a:cs typeface="Calibri"/>
              </a:rPr>
              <a:t>Frank Martijn -- 06-82114887 </a:t>
            </a:r>
            <a:r>
              <a:rPr lang="nl-NL" dirty="0">
                <a:solidFill>
                  <a:srgbClr val="FF0000"/>
                </a:solidFill>
                <a:cs typeface="Calibri"/>
              </a:rPr>
              <a:t>  </a:t>
            </a:r>
            <a:r>
              <a:rPr lang="nl-NL" dirty="0">
                <a:solidFill>
                  <a:srgbClr val="0070C0"/>
                </a:solidFill>
                <a:cs typeface="Calibri"/>
              </a:rPr>
              <a:t> f.martijn@psw.nl</a:t>
            </a:r>
          </a:p>
          <a:p>
            <a:endParaRPr lang="nl-NL" dirty="0">
              <a:solidFill>
                <a:srgbClr val="FF0000"/>
              </a:solidFill>
              <a:cs typeface="Calibri"/>
            </a:endParaRPr>
          </a:p>
          <a:p>
            <a:pPr marL="213995" indent="-213995">
              <a:buFont typeface="Arial" panose="020B0604020202020204" pitchFamily="34" charset="0"/>
              <a:buChar char="•"/>
            </a:pPr>
            <a:endParaRPr lang="nl-NL" sz="1350">
              <a:cs typeface="Calibri" panose="020F0502020204030204"/>
            </a:endParaRPr>
          </a:p>
        </p:txBody>
      </p:sp>
    </p:spTree>
    <p:extLst>
      <p:ext uri="{BB962C8B-B14F-4D97-AF65-F5344CB8AC3E}">
        <p14:creationId xmlns:p14="http://schemas.microsoft.com/office/powerpoint/2010/main" val="2587330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76BC7C4C-5C86-4889-AED1-D625AA87EF1C}"/>
              </a:ext>
            </a:extLst>
          </p:cNvPr>
          <p:cNvSpPr txBox="1"/>
          <p:nvPr/>
        </p:nvSpPr>
        <p:spPr>
          <a:xfrm>
            <a:off x="1818343" y="1792337"/>
            <a:ext cx="8776961" cy="2805063"/>
          </a:xfrm>
          <a:prstGeom prst="rect">
            <a:avLst/>
          </a:prstGeom>
          <a:noFill/>
        </p:spPr>
        <p:txBody>
          <a:bodyPr wrap="square" lIns="91440" tIns="45720" rIns="91440" bIns="45720" rtlCol="0" anchor="t">
            <a:spAutoFit/>
          </a:bodyPr>
          <a:lstStyle/>
          <a:p>
            <a:pPr marL="342900" indent="-342900">
              <a:lnSpc>
                <a:spcPct val="150000"/>
              </a:lnSpc>
              <a:buFontTx/>
              <a:buAutoNum type="arabicPeriod"/>
            </a:pPr>
            <a:r>
              <a:rPr lang="nl-NL" sz="2400"/>
              <a:t>Introductie</a:t>
            </a:r>
          </a:p>
          <a:p>
            <a:pPr marL="342900" indent="-342900">
              <a:lnSpc>
                <a:spcPct val="150000"/>
              </a:lnSpc>
              <a:buAutoNum type="arabicPeriod"/>
            </a:pPr>
            <a:r>
              <a:rPr lang="nl-NL" sz="2400"/>
              <a:t>Korte toelichting groepsindeling </a:t>
            </a:r>
            <a:endParaRPr lang="nl-NL" sz="2400">
              <a:cs typeface="Calibri"/>
            </a:endParaRPr>
          </a:p>
          <a:p>
            <a:pPr marL="342900" indent="-342900">
              <a:lnSpc>
                <a:spcPct val="150000"/>
              </a:lnSpc>
              <a:buFontTx/>
              <a:buAutoNum type="arabicPeriod"/>
            </a:pPr>
            <a:r>
              <a:rPr lang="nl-NL" sz="2400"/>
              <a:t>Tijdlijn </a:t>
            </a:r>
          </a:p>
          <a:p>
            <a:pPr marL="342900" indent="-342900">
              <a:lnSpc>
                <a:spcPct val="150000"/>
              </a:lnSpc>
              <a:buFontTx/>
              <a:buAutoNum type="arabicPeriod"/>
            </a:pPr>
            <a:r>
              <a:rPr lang="nl-NL" sz="2400"/>
              <a:t>Praktische informatie over wonen </a:t>
            </a:r>
            <a:endParaRPr lang="nl-NL" sz="2400">
              <a:cs typeface="Calibri"/>
            </a:endParaRPr>
          </a:p>
          <a:p>
            <a:pPr marL="342900" indent="-342900">
              <a:lnSpc>
                <a:spcPct val="150000"/>
              </a:lnSpc>
              <a:buFontTx/>
              <a:buAutoNum type="arabicPeriod"/>
            </a:pPr>
            <a:r>
              <a:rPr lang="nl-NL" sz="2400"/>
              <a:t>Vragen Afsluiting </a:t>
            </a:r>
          </a:p>
        </p:txBody>
      </p:sp>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4" name="Tekstvak 3">
            <a:extLst>
              <a:ext uri="{FF2B5EF4-FFF2-40B4-BE49-F238E27FC236}">
                <a16:creationId xmlns:a16="http://schemas.microsoft.com/office/drawing/2014/main" id="{1E792909-EB97-4E18-A869-8F7E82063C56}"/>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Agenda</a:t>
            </a:r>
          </a:p>
        </p:txBody>
      </p:sp>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a:off x="1213307" y="1198200"/>
            <a:ext cx="6310987"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553559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4470285" y="1715486"/>
            <a:ext cx="5669390" cy="2885405"/>
          </a:xfrm>
          <a:prstGeom prst="rect">
            <a:avLst/>
          </a:prstGeom>
          <a:noFill/>
        </p:spPr>
        <p:txBody>
          <a:bodyPr wrap="square" lIns="91440" tIns="45720" rIns="91440" bIns="45720" rtlCol="0" anchor="t">
            <a:spAutoFit/>
          </a:bodyPr>
          <a:lstStyle/>
          <a:p>
            <a:r>
              <a:rPr lang="nl-NL" sz="2400" dirty="0">
                <a:cs typeface="Calibri"/>
              </a:rPr>
              <a:t>Vanuit zorginhoud zijn er keuzes gemaakt voor het maken van de groepen en het toewijzen van de appartementen. </a:t>
            </a:r>
            <a:endParaRPr lang="nl-NL" sz="2400"/>
          </a:p>
          <a:p>
            <a:endParaRPr lang="nl-NL" sz="2400">
              <a:cs typeface="Calibri" panose="020F0502020204030204"/>
            </a:endParaRPr>
          </a:p>
          <a:p>
            <a:r>
              <a:rPr lang="nl-NL" sz="2400" dirty="0">
                <a:cs typeface="Calibri" panose="020F0502020204030204"/>
              </a:rPr>
              <a:t>Inge en Louise zullen een planning voor indeling appartementen maken en uitreiken plattegronden. </a:t>
            </a:r>
          </a:p>
          <a:p>
            <a:pPr marL="213995" indent="-213995">
              <a:buFont typeface="Arial" panose="020B0604020202020204" pitchFamily="34" charset="0"/>
              <a:buChar char="•"/>
            </a:pPr>
            <a:endParaRPr lang="nl-NL" sz="1350">
              <a:cs typeface="Calibri" panose="020F0502020204030204"/>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9630897"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2.Korte toelichting groepsindeling</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a:off x="1213307" y="1198200"/>
            <a:ext cx="6310987"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Lege oranje stoelen die een cirkel vormen">
            <a:extLst>
              <a:ext uri="{FF2B5EF4-FFF2-40B4-BE49-F238E27FC236}">
                <a16:creationId xmlns:a16="http://schemas.microsoft.com/office/drawing/2014/main" id="{49936089-A039-4FB9-A0AA-D65C5C39EBF4}"/>
              </a:ext>
            </a:extLst>
          </p:cNvPr>
          <p:cNvPicPr>
            <a:picLocks noChangeAspect="1"/>
          </p:cNvPicPr>
          <p:nvPr/>
        </p:nvPicPr>
        <p:blipFill>
          <a:blip r:embed="rId5"/>
          <a:stretch>
            <a:fillRect/>
          </a:stretch>
        </p:blipFill>
        <p:spPr>
          <a:xfrm rot="5400000">
            <a:off x="1186380" y="2240703"/>
            <a:ext cx="3236176" cy="2380291"/>
          </a:xfrm>
          <a:prstGeom prst="rect">
            <a:avLst/>
          </a:prstGeom>
        </p:spPr>
      </p:pic>
    </p:spTree>
    <p:extLst>
      <p:ext uri="{BB962C8B-B14F-4D97-AF65-F5344CB8AC3E}">
        <p14:creationId xmlns:p14="http://schemas.microsoft.com/office/powerpoint/2010/main" val="235214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366E118F-9FD2-430E-B70A-58556C53DD57}"/>
              </a:ext>
            </a:extLst>
          </p:cNvPr>
          <p:cNvGraphicFramePr>
            <a:graphicFrameLocks noChangeAspect="1"/>
          </p:cNvGraphicFramePr>
          <p:nvPr>
            <p:custDataLst>
              <p:tags r:id="rId2"/>
            </p:custDataLst>
            <p:extLst>
              <p:ext uri="{D42A27DB-BD31-4B8C-83A1-F6EECF244321}">
                <p14:modId xmlns:p14="http://schemas.microsoft.com/office/powerpoint/2010/main" val="2829061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77" name="think-cell Slide" r:id="rId4" imgW="395" imgH="394" progId="TCLayout.ActiveDocument.1">
                  <p:embed/>
                </p:oleObj>
              </mc:Choice>
              <mc:Fallback>
                <p:oleObj name="think-cell Slide" r:id="rId4" imgW="395" imgH="394" progId="TCLayout.ActiveDocument.1">
                  <p:embed/>
                  <p:pic>
                    <p:nvPicPr>
                      <p:cNvPr id="2" name="Object 1" hidden="1">
                        <a:extLst>
                          <a:ext uri="{FF2B5EF4-FFF2-40B4-BE49-F238E27FC236}">
                            <a16:creationId xmlns:a16="http://schemas.microsoft.com/office/drawing/2014/main" id="{366E118F-9FD2-430E-B70A-58556C53DD5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descr="titelbalk-PSW-voor-ppt-oranje">
            <a:extLst>
              <a:ext uri="{FF2B5EF4-FFF2-40B4-BE49-F238E27FC236}">
                <a16:creationId xmlns:a16="http://schemas.microsoft.com/office/drawing/2014/main" id="{63B340B4-6399-4101-ABC7-910D2FE53D41}"/>
              </a:ext>
            </a:extLst>
          </p:cNvPr>
          <p:cNvPicPr>
            <a:picLocks noChangeAspect="1" noChangeArrowheads="1"/>
          </p:cNvPicPr>
          <p:nvPr/>
        </p:nvPicPr>
        <p:blipFill>
          <a:blip r:embed="rId6"/>
          <a:srcRect/>
          <a:stretch>
            <a:fillRect/>
          </a:stretch>
        </p:blipFill>
        <p:spPr bwMode="auto">
          <a:xfrm>
            <a:off x="2859024" y="5697141"/>
            <a:ext cx="6858000" cy="1160859"/>
          </a:xfrm>
          <a:prstGeom prst="rect">
            <a:avLst/>
          </a:prstGeom>
          <a:noFill/>
          <a:ln w="9525">
            <a:noFill/>
            <a:miter lim="800000"/>
            <a:headEnd/>
            <a:tailEnd/>
          </a:ln>
        </p:spPr>
      </p:pic>
      <p:cxnSp>
        <p:nvCxnSpPr>
          <p:cNvPr id="5" name="Rechte verbindingslijn met pijl 4">
            <a:extLst>
              <a:ext uri="{FF2B5EF4-FFF2-40B4-BE49-F238E27FC236}">
                <a16:creationId xmlns:a16="http://schemas.microsoft.com/office/drawing/2014/main" id="{EE3FF796-D963-4CD0-96B9-B24240FF3DED}"/>
              </a:ext>
            </a:extLst>
          </p:cNvPr>
          <p:cNvCxnSpPr>
            <a:cxnSpLocks/>
          </p:cNvCxnSpPr>
          <p:nvPr/>
        </p:nvCxnSpPr>
        <p:spPr>
          <a:xfrm>
            <a:off x="1213307" y="1198200"/>
            <a:ext cx="6310987"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3DDF425A-95B7-4E32-82CF-9A734B25864D}"/>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7" name="Rechthoek 6">
            <a:extLst>
              <a:ext uri="{FF2B5EF4-FFF2-40B4-BE49-F238E27FC236}">
                <a16:creationId xmlns:a16="http://schemas.microsoft.com/office/drawing/2014/main" id="{A814FB3F-4158-4133-AA62-9E2A6166A587}"/>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868D32CB-853B-4978-8C78-5A1D1CFD4166}"/>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E659B50B-113E-426F-9B95-FC1F551DBBB5}"/>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3.  Tijdlijn/ </a:t>
            </a:r>
            <a:r>
              <a:rPr lang="nl-NL" sz="2400">
                <a:solidFill>
                  <a:schemeClr val="accent1">
                    <a:lumMod val="50000"/>
                  </a:schemeClr>
                </a:solidFill>
                <a:cs typeface="Calibri"/>
              </a:rPr>
              <a:t>globaal</a:t>
            </a:r>
          </a:p>
        </p:txBody>
      </p:sp>
      <p:sp>
        <p:nvSpPr>
          <p:cNvPr id="12" name="Rechthoek 11">
            <a:extLst>
              <a:ext uri="{FF2B5EF4-FFF2-40B4-BE49-F238E27FC236}">
                <a16:creationId xmlns:a16="http://schemas.microsoft.com/office/drawing/2014/main" id="{0124E688-E2F1-48B5-BE59-E164F8B73733}"/>
              </a:ext>
            </a:extLst>
          </p:cNvPr>
          <p:cNvSpPr/>
          <p:nvPr/>
        </p:nvSpPr>
        <p:spPr>
          <a:xfrm flipV="1">
            <a:off x="796396" y="3231197"/>
            <a:ext cx="10300386" cy="40801"/>
          </a:xfrm>
          <a:prstGeom prst="rect">
            <a:avLst/>
          </a:prstGeom>
          <a:ln>
            <a:solidFill>
              <a:srgbClr val="4472C4"/>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NL"/>
          </a:p>
        </p:txBody>
      </p:sp>
      <p:sp>
        <p:nvSpPr>
          <p:cNvPr id="13" name="Tekstvak 12">
            <a:extLst>
              <a:ext uri="{FF2B5EF4-FFF2-40B4-BE49-F238E27FC236}">
                <a16:creationId xmlns:a16="http://schemas.microsoft.com/office/drawing/2014/main" id="{2B757C75-B14E-448A-B791-22BB23AFDB36}"/>
              </a:ext>
            </a:extLst>
          </p:cNvPr>
          <p:cNvSpPr txBox="1"/>
          <p:nvPr/>
        </p:nvSpPr>
        <p:spPr>
          <a:xfrm>
            <a:off x="499530" y="3933172"/>
            <a:ext cx="1037491" cy="553998"/>
          </a:xfrm>
          <a:prstGeom prst="rect">
            <a:avLst/>
          </a:prstGeom>
          <a:noFill/>
        </p:spPr>
        <p:txBody>
          <a:bodyPr wrap="square" lIns="91440" tIns="45720" rIns="91440" bIns="45720" rtlCol="0" anchor="t">
            <a:spAutoFit/>
          </a:bodyPr>
          <a:lstStyle/>
          <a:p>
            <a:pPr algn="ctr"/>
            <a:r>
              <a:rPr lang="nl-NL" b="1"/>
              <a:t>Vandaag</a:t>
            </a:r>
            <a:br>
              <a:rPr lang="nl-NL"/>
            </a:br>
            <a:r>
              <a:rPr lang="nl-NL" sz="1200"/>
              <a:t>10 mei 2022 </a:t>
            </a:r>
          </a:p>
        </p:txBody>
      </p:sp>
      <p:cxnSp>
        <p:nvCxnSpPr>
          <p:cNvPr id="14" name="Rechte verbindingslijn 13">
            <a:extLst>
              <a:ext uri="{FF2B5EF4-FFF2-40B4-BE49-F238E27FC236}">
                <a16:creationId xmlns:a16="http://schemas.microsoft.com/office/drawing/2014/main" id="{3E389F58-3F20-4345-BC5B-DB9D59508CEA}"/>
              </a:ext>
            </a:extLst>
          </p:cNvPr>
          <p:cNvCxnSpPr>
            <a:cxnSpLocks/>
          </p:cNvCxnSpPr>
          <p:nvPr/>
        </p:nvCxnSpPr>
        <p:spPr>
          <a:xfrm>
            <a:off x="1036160" y="2797179"/>
            <a:ext cx="0" cy="111561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Bijschrift: lijn met accentbalk 21">
            <a:extLst>
              <a:ext uri="{FF2B5EF4-FFF2-40B4-BE49-F238E27FC236}">
                <a16:creationId xmlns:a16="http://schemas.microsoft.com/office/drawing/2014/main" id="{DE2C16E3-5F9D-4A93-BE30-8C83FDD253B7}"/>
              </a:ext>
            </a:extLst>
          </p:cNvPr>
          <p:cNvSpPr/>
          <p:nvPr/>
        </p:nvSpPr>
        <p:spPr>
          <a:xfrm>
            <a:off x="1582301" y="2044944"/>
            <a:ext cx="1311639" cy="612648"/>
          </a:xfrm>
          <a:prstGeom prst="accentCallout1">
            <a:avLst>
              <a:gd name="adj1" fmla="val 18750"/>
              <a:gd name="adj2" fmla="val -8333"/>
              <a:gd name="adj3" fmla="val 200614"/>
              <a:gd name="adj4" fmla="val -39836"/>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t>Ouder bijeenkomst</a:t>
            </a:r>
          </a:p>
        </p:txBody>
      </p:sp>
      <p:sp>
        <p:nvSpPr>
          <p:cNvPr id="28" name="Tekstvak 27">
            <a:extLst>
              <a:ext uri="{FF2B5EF4-FFF2-40B4-BE49-F238E27FC236}">
                <a16:creationId xmlns:a16="http://schemas.microsoft.com/office/drawing/2014/main" id="{83C6D49B-5A18-4258-A6A6-69BA0A2E9FCD}"/>
              </a:ext>
            </a:extLst>
          </p:cNvPr>
          <p:cNvSpPr txBox="1"/>
          <p:nvPr/>
        </p:nvSpPr>
        <p:spPr>
          <a:xfrm>
            <a:off x="9258569" y="2207497"/>
            <a:ext cx="1528813" cy="1969770"/>
          </a:xfrm>
          <a:prstGeom prst="rect">
            <a:avLst/>
          </a:prstGeom>
          <a:noFill/>
        </p:spPr>
        <p:txBody>
          <a:bodyPr wrap="square" rtlCol="0">
            <a:spAutoFit/>
          </a:bodyPr>
          <a:lstStyle/>
          <a:p>
            <a:pPr algn="ctr"/>
            <a:br>
              <a:rPr lang="nl-NL" b="1"/>
            </a:br>
            <a:r>
              <a:rPr lang="nl-NL" sz="1600" b="1"/>
              <a:t>Start wonen</a:t>
            </a:r>
          </a:p>
          <a:p>
            <a:pPr algn="ctr"/>
            <a:endParaRPr lang="nl-NL" sz="1600" b="1"/>
          </a:p>
          <a:p>
            <a:pPr algn="ctr"/>
            <a:endParaRPr lang="nl-NL" sz="1600" b="1"/>
          </a:p>
          <a:p>
            <a:pPr algn="ctr"/>
            <a:endParaRPr lang="nl-NL" sz="1600" b="1"/>
          </a:p>
          <a:p>
            <a:pPr algn="ctr"/>
            <a:endParaRPr lang="nl-NL" sz="1600" b="1"/>
          </a:p>
          <a:p>
            <a:pPr algn="ctr"/>
            <a:endParaRPr lang="nl-NL" sz="1200" b="1"/>
          </a:p>
          <a:p>
            <a:pPr algn="ctr"/>
            <a:endParaRPr lang="nl-NL" sz="1200" b="1"/>
          </a:p>
        </p:txBody>
      </p:sp>
      <p:sp>
        <p:nvSpPr>
          <p:cNvPr id="30" name="Tekstvak 29">
            <a:extLst>
              <a:ext uri="{FF2B5EF4-FFF2-40B4-BE49-F238E27FC236}">
                <a16:creationId xmlns:a16="http://schemas.microsoft.com/office/drawing/2014/main" id="{E72EEF25-C0AD-4F15-80C8-7A4CEE394BE5}"/>
              </a:ext>
            </a:extLst>
          </p:cNvPr>
          <p:cNvSpPr txBox="1"/>
          <p:nvPr/>
        </p:nvSpPr>
        <p:spPr>
          <a:xfrm>
            <a:off x="9559779" y="3786349"/>
            <a:ext cx="1037491" cy="553998"/>
          </a:xfrm>
          <a:prstGeom prst="rect">
            <a:avLst/>
          </a:prstGeom>
          <a:noFill/>
        </p:spPr>
        <p:txBody>
          <a:bodyPr wrap="square" lIns="91440" tIns="45720" rIns="91440" bIns="45720" rtlCol="0" anchor="t">
            <a:spAutoFit/>
          </a:bodyPr>
          <a:lstStyle/>
          <a:p>
            <a:pPr algn="ctr"/>
            <a:br>
              <a:rPr lang="nl-NL"/>
            </a:br>
            <a:endParaRPr lang="nl-NL" sz="1200">
              <a:cs typeface="Calibri"/>
            </a:endParaRPr>
          </a:p>
        </p:txBody>
      </p:sp>
      <p:cxnSp>
        <p:nvCxnSpPr>
          <p:cNvPr id="31" name="Rechte verbindingslijn 30">
            <a:extLst>
              <a:ext uri="{FF2B5EF4-FFF2-40B4-BE49-F238E27FC236}">
                <a16:creationId xmlns:a16="http://schemas.microsoft.com/office/drawing/2014/main" id="{F18D50AA-7EE0-4AEE-AAE5-35385FDCDB30}"/>
              </a:ext>
            </a:extLst>
          </p:cNvPr>
          <p:cNvCxnSpPr>
            <a:cxnSpLocks/>
          </p:cNvCxnSpPr>
          <p:nvPr/>
        </p:nvCxnSpPr>
        <p:spPr>
          <a:xfrm>
            <a:off x="9996992" y="2955334"/>
            <a:ext cx="25984" cy="1069829"/>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5" name="Bijschrift: lijn met accentbalk 34">
            <a:extLst>
              <a:ext uri="{FF2B5EF4-FFF2-40B4-BE49-F238E27FC236}">
                <a16:creationId xmlns:a16="http://schemas.microsoft.com/office/drawing/2014/main" id="{6C033EED-AE7B-45BC-B925-445CD2FC520F}"/>
              </a:ext>
            </a:extLst>
          </p:cNvPr>
          <p:cNvSpPr/>
          <p:nvPr/>
        </p:nvSpPr>
        <p:spPr>
          <a:xfrm>
            <a:off x="10751186" y="2300643"/>
            <a:ext cx="1419941" cy="612648"/>
          </a:xfrm>
          <a:prstGeom prst="accentCallout1">
            <a:avLst>
              <a:gd name="adj1" fmla="val 18750"/>
              <a:gd name="adj2" fmla="val -8333"/>
              <a:gd name="adj3" fmla="val 162434"/>
              <a:gd name="adj4" fmla="val -17098"/>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00" b="1" dirty="0"/>
              <a:t>Week </a:t>
            </a:r>
          </a:p>
          <a:p>
            <a:pPr algn="ctr"/>
            <a:r>
              <a:rPr lang="nl-NL" sz="1600" b="1" dirty="0"/>
              <a:t>Kennis maken</a:t>
            </a:r>
          </a:p>
        </p:txBody>
      </p:sp>
      <p:cxnSp>
        <p:nvCxnSpPr>
          <p:cNvPr id="40" name="Rechte verbindingslijn 24">
            <a:extLst>
              <a:ext uri="{FF2B5EF4-FFF2-40B4-BE49-F238E27FC236}">
                <a16:creationId xmlns:a16="http://schemas.microsoft.com/office/drawing/2014/main" id="{0C24C670-5F7F-4B09-8C63-0E88F5CB3291}"/>
              </a:ext>
            </a:extLst>
          </p:cNvPr>
          <p:cNvCxnSpPr/>
          <p:nvPr/>
        </p:nvCxnSpPr>
        <p:spPr>
          <a:xfrm>
            <a:off x="3669983" y="2870557"/>
            <a:ext cx="0" cy="7682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2" name="Tekstvak 23">
            <a:extLst>
              <a:ext uri="{FF2B5EF4-FFF2-40B4-BE49-F238E27FC236}">
                <a16:creationId xmlns:a16="http://schemas.microsoft.com/office/drawing/2014/main" id="{B81D2D21-0AC7-4D85-BD92-47BCF9EEF00E}"/>
              </a:ext>
            </a:extLst>
          </p:cNvPr>
          <p:cNvSpPr txBox="1"/>
          <p:nvPr/>
        </p:nvSpPr>
        <p:spPr>
          <a:xfrm>
            <a:off x="3107941" y="3587158"/>
            <a:ext cx="1037491" cy="830997"/>
          </a:xfrm>
          <a:prstGeom prst="rect">
            <a:avLst/>
          </a:prstGeom>
          <a:noFill/>
        </p:spPr>
        <p:txBody>
          <a:bodyPr wrap="square" lIns="91440" tIns="45720" rIns="91440" bIns="45720" rtlCol="0" anchor="t">
            <a:spAutoFit/>
          </a:bodyPr>
          <a:lstStyle/>
          <a:p>
            <a:pPr algn="ctr"/>
            <a:r>
              <a:rPr lang="nl-NL" sz="1200"/>
              <a:t>Mei/ juni: Interne werving personeel</a:t>
            </a:r>
          </a:p>
        </p:txBody>
      </p:sp>
      <p:sp>
        <p:nvSpPr>
          <p:cNvPr id="44" name="Rechthoek 16">
            <a:extLst>
              <a:ext uri="{FF2B5EF4-FFF2-40B4-BE49-F238E27FC236}">
                <a16:creationId xmlns:a16="http://schemas.microsoft.com/office/drawing/2014/main" id="{F3AC8314-076E-4AB6-A986-604BDA134DCF}"/>
              </a:ext>
            </a:extLst>
          </p:cNvPr>
          <p:cNvSpPr/>
          <p:nvPr/>
        </p:nvSpPr>
        <p:spPr>
          <a:xfrm flipH="1">
            <a:off x="7911087" y="3259540"/>
            <a:ext cx="63814" cy="35533"/>
          </a:xfrm>
          <a:prstGeom prst="rect">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5" name="Rechthoek 16">
            <a:extLst>
              <a:ext uri="{FF2B5EF4-FFF2-40B4-BE49-F238E27FC236}">
                <a16:creationId xmlns:a16="http://schemas.microsoft.com/office/drawing/2014/main" id="{6629D72A-DE08-4F8C-B191-3795CC2DB70F}"/>
              </a:ext>
            </a:extLst>
          </p:cNvPr>
          <p:cNvSpPr/>
          <p:nvPr/>
        </p:nvSpPr>
        <p:spPr>
          <a:xfrm flipH="1">
            <a:off x="7922435" y="3235100"/>
            <a:ext cx="46497" cy="13078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6" name="Rechthoek 16">
            <a:extLst>
              <a:ext uri="{FF2B5EF4-FFF2-40B4-BE49-F238E27FC236}">
                <a16:creationId xmlns:a16="http://schemas.microsoft.com/office/drawing/2014/main" id="{746FEAE7-B4FC-4583-B1FE-1A8A51FEB6B1}"/>
              </a:ext>
            </a:extLst>
          </p:cNvPr>
          <p:cNvSpPr/>
          <p:nvPr/>
        </p:nvSpPr>
        <p:spPr>
          <a:xfrm>
            <a:off x="7925265" y="3263472"/>
            <a:ext cx="1620138" cy="165528"/>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Ster: 5 punten 31">
            <a:extLst>
              <a:ext uri="{FF2B5EF4-FFF2-40B4-BE49-F238E27FC236}">
                <a16:creationId xmlns:a16="http://schemas.microsoft.com/office/drawing/2014/main" id="{F902EFDC-3952-4550-89C8-3F4153E74FEC}"/>
              </a:ext>
            </a:extLst>
          </p:cNvPr>
          <p:cNvSpPr/>
          <p:nvPr/>
        </p:nvSpPr>
        <p:spPr>
          <a:xfrm>
            <a:off x="9574157" y="2830909"/>
            <a:ext cx="811000" cy="780943"/>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47" name="Rechte verbindingslijn 24">
            <a:extLst>
              <a:ext uri="{FF2B5EF4-FFF2-40B4-BE49-F238E27FC236}">
                <a16:creationId xmlns:a16="http://schemas.microsoft.com/office/drawing/2014/main" id="{3AB24318-7B01-4ABB-B49C-86B1C89103CA}"/>
              </a:ext>
            </a:extLst>
          </p:cNvPr>
          <p:cNvCxnSpPr>
            <a:cxnSpLocks/>
          </p:cNvCxnSpPr>
          <p:nvPr/>
        </p:nvCxnSpPr>
        <p:spPr>
          <a:xfrm>
            <a:off x="5262557" y="2844018"/>
            <a:ext cx="0" cy="7682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8" name="Tekstvak 23">
            <a:extLst>
              <a:ext uri="{FF2B5EF4-FFF2-40B4-BE49-F238E27FC236}">
                <a16:creationId xmlns:a16="http://schemas.microsoft.com/office/drawing/2014/main" id="{3B7BA6DD-52F6-40A1-B11C-5056FFEE7BC7}"/>
              </a:ext>
            </a:extLst>
          </p:cNvPr>
          <p:cNvSpPr txBox="1"/>
          <p:nvPr/>
        </p:nvSpPr>
        <p:spPr>
          <a:xfrm>
            <a:off x="4761129" y="3644346"/>
            <a:ext cx="1037491" cy="830997"/>
          </a:xfrm>
          <a:prstGeom prst="rect">
            <a:avLst/>
          </a:prstGeom>
          <a:noFill/>
        </p:spPr>
        <p:txBody>
          <a:bodyPr wrap="square" lIns="91440" tIns="45720" rIns="91440" bIns="45720" rtlCol="0" anchor="t">
            <a:spAutoFit/>
          </a:bodyPr>
          <a:lstStyle/>
          <a:p>
            <a:pPr algn="ctr"/>
            <a:r>
              <a:rPr lang="nl-NL" sz="1200">
                <a:cs typeface="Calibri"/>
              </a:rPr>
              <a:t>Sept/ okt: Externe werving personeel</a:t>
            </a:r>
            <a:endParaRPr lang="nl-NL" sz="1200"/>
          </a:p>
        </p:txBody>
      </p:sp>
      <p:sp>
        <p:nvSpPr>
          <p:cNvPr id="49" name="Tekstvak 23">
            <a:extLst>
              <a:ext uri="{FF2B5EF4-FFF2-40B4-BE49-F238E27FC236}">
                <a16:creationId xmlns:a16="http://schemas.microsoft.com/office/drawing/2014/main" id="{E2B72064-BC1F-4052-AD5A-8ACB40F1019F}"/>
              </a:ext>
            </a:extLst>
          </p:cNvPr>
          <p:cNvSpPr txBox="1"/>
          <p:nvPr/>
        </p:nvSpPr>
        <p:spPr>
          <a:xfrm>
            <a:off x="7404707" y="3647772"/>
            <a:ext cx="1037491" cy="276999"/>
          </a:xfrm>
          <a:prstGeom prst="rect">
            <a:avLst/>
          </a:prstGeom>
          <a:noFill/>
        </p:spPr>
        <p:txBody>
          <a:bodyPr wrap="square" lIns="91440" tIns="45720" rIns="91440" bIns="45720" rtlCol="0" anchor="t">
            <a:spAutoFit/>
          </a:bodyPr>
          <a:lstStyle/>
          <a:p>
            <a:pPr algn="ctr"/>
            <a:r>
              <a:rPr lang="nl-NL" sz="1200" dirty="0">
                <a:cs typeface="Calibri"/>
              </a:rPr>
              <a:t>medio 2023</a:t>
            </a:r>
            <a:endParaRPr lang="nl-NL" sz="1200" dirty="0"/>
          </a:p>
        </p:txBody>
      </p:sp>
      <p:cxnSp>
        <p:nvCxnSpPr>
          <p:cNvPr id="50" name="Rechte verbindingslijn 24">
            <a:extLst>
              <a:ext uri="{FF2B5EF4-FFF2-40B4-BE49-F238E27FC236}">
                <a16:creationId xmlns:a16="http://schemas.microsoft.com/office/drawing/2014/main" id="{63A534B0-4241-4DA5-98C0-30087482DB11}"/>
              </a:ext>
            </a:extLst>
          </p:cNvPr>
          <p:cNvCxnSpPr>
            <a:cxnSpLocks/>
          </p:cNvCxnSpPr>
          <p:nvPr/>
        </p:nvCxnSpPr>
        <p:spPr>
          <a:xfrm>
            <a:off x="7925264" y="2900716"/>
            <a:ext cx="0" cy="76824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Rechte verbindingslijn 24">
            <a:extLst>
              <a:ext uri="{FF2B5EF4-FFF2-40B4-BE49-F238E27FC236}">
                <a16:creationId xmlns:a16="http://schemas.microsoft.com/office/drawing/2014/main" id="{96BAE628-DDFC-4092-BFDB-A137DF25AC78}"/>
              </a:ext>
            </a:extLst>
          </p:cNvPr>
          <p:cNvCxnSpPr>
            <a:cxnSpLocks/>
          </p:cNvCxnSpPr>
          <p:nvPr/>
        </p:nvCxnSpPr>
        <p:spPr>
          <a:xfrm>
            <a:off x="9559779" y="2972431"/>
            <a:ext cx="0" cy="7682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2" name="Tekstvak 23">
            <a:extLst>
              <a:ext uri="{FF2B5EF4-FFF2-40B4-BE49-F238E27FC236}">
                <a16:creationId xmlns:a16="http://schemas.microsoft.com/office/drawing/2014/main" id="{95FD1215-3258-4E80-9639-875EA6F74781}"/>
              </a:ext>
            </a:extLst>
          </p:cNvPr>
          <p:cNvSpPr txBox="1"/>
          <p:nvPr/>
        </p:nvSpPr>
        <p:spPr>
          <a:xfrm>
            <a:off x="9078258" y="3483249"/>
            <a:ext cx="1037491" cy="738664"/>
          </a:xfrm>
          <a:prstGeom prst="rect">
            <a:avLst/>
          </a:prstGeom>
          <a:noFill/>
        </p:spPr>
        <p:txBody>
          <a:bodyPr wrap="square" lIns="91440" tIns="45720" rIns="91440" bIns="45720" rtlCol="0" anchor="t">
            <a:spAutoFit/>
          </a:bodyPr>
          <a:lstStyle/>
          <a:p>
            <a:pPr algn="ctr"/>
            <a:br>
              <a:rPr lang="nl-NL" dirty="0"/>
            </a:br>
            <a:r>
              <a:rPr lang="nl-NL" sz="1200" dirty="0"/>
              <a:t>Nazomer 2023</a:t>
            </a:r>
            <a:endParaRPr lang="nl-NL" sz="1200" dirty="0">
              <a:ea typeface="Calibri"/>
              <a:cs typeface="Calibri"/>
            </a:endParaRPr>
          </a:p>
        </p:txBody>
      </p:sp>
      <p:sp>
        <p:nvSpPr>
          <p:cNvPr id="53" name="Tekstvak 23">
            <a:extLst>
              <a:ext uri="{FF2B5EF4-FFF2-40B4-BE49-F238E27FC236}">
                <a16:creationId xmlns:a16="http://schemas.microsoft.com/office/drawing/2014/main" id="{401FCAE3-84F9-44EC-A9E3-9277CCFA4538}"/>
              </a:ext>
            </a:extLst>
          </p:cNvPr>
          <p:cNvSpPr txBox="1"/>
          <p:nvPr/>
        </p:nvSpPr>
        <p:spPr>
          <a:xfrm>
            <a:off x="1866549" y="3739313"/>
            <a:ext cx="1191604" cy="276999"/>
          </a:xfrm>
          <a:prstGeom prst="rect">
            <a:avLst/>
          </a:prstGeom>
          <a:noFill/>
        </p:spPr>
        <p:txBody>
          <a:bodyPr wrap="square" lIns="91440" tIns="45720" rIns="91440" bIns="45720" rtlCol="0" anchor="t">
            <a:spAutoFit/>
          </a:bodyPr>
          <a:lstStyle/>
          <a:p>
            <a:pPr algn="ctr"/>
            <a:r>
              <a:rPr lang="nl-NL" sz="1200">
                <a:cs typeface="Calibri"/>
              </a:rPr>
              <a:t> Juni/juli 2022</a:t>
            </a:r>
            <a:endParaRPr lang="nl-NL" sz="1200"/>
          </a:p>
        </p:txBody>
      </p:sp>
      <p:cxnSp>
        <p:nvCxnSpPr>
          <p:cNvPr id="54" name="Rechte verbindingslijn 24">
            <a:extLst>
              <a:ext uri="{FF2B5EF4-FFF2-40B4-BE49-F238E27FC236}">
                <a16:creationId xmlns:a16="http://schemas.microsoft.com/office/drawing/2014/main" id="{9624D6FB-A570-40DF-B72D-F5C19E2FDEDC}"/>
              </a:ext>
            </a:extLst>
          </p:cNvPr>
          <p:cNvCxnSpPr/>
          <p:nvPr/>
        </p:nvCxnSpPr>
        <p:spPr>
          <a:xfrm>
            <a:off x="2547968" y="2871134"/>
            <a:ext cx="0" cy="768246"/>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5" name="Bijschrift: lijn met accentbalk 21">
            <a:extLst>
              <a:ext uri="{FF2B5EF4-FFF2-40B4-BE49-F238E27FC236}">
                <a16:creationId xmlns:a16="http://schemas.microsoft.com/office/drawing/2014/main" id="{7121108E-EF26-4F94-9F8A-E562F7D83EE6}"/>
              </a:ext>
            </a:extLst>
          </p:cNvPr>
          <p:cNvSpPr/>
          <p:nvPr/>
        </p:nvSpPr>
        <p:spPr>
          <a:xfrm>
            <a:off x="2929711" y="4529361"/>
            <a:ext cx="1311639" cy="612648"/>
          </a:xfrm>
          <a:prstGeom prst="accentCallout1">
            <a:avLst>
              <a:gd name="adj1" fmla="val 18750"/>
              <a:gd name="adj2" fmla="val -8333"/>
              <a:gd name="adj3" fmla="val -211906"/>
              <a:gd name="adj4" fmla="val -26281"/>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nl-NL" sz="1200"/>
              <a:t>Ouder/ cliënten bijeenkomst per groep</a:t>
            </a:r>
          </a:p>
        </p:txBody>
      </p:sp>
      <p:sp>
        <p:nvSpPr>
          <p:cNvPr id="56" name="Bijschrift: lijn met accentbalk 21">
            <a:extLst>
              <a:ext uri="{FF2B5EF4-FFF2-40B4-BE49-F238E27FC236}">
                <a16:creationId xmlns:a16="http://schemas.microsoft.com/office/drawing/2014/main" id="{280D65EF-A8A8-41A8-99C7-8F50790DCEAA}"/>
              </a:ext>
            </a:extLst>
          </p:cNvPr>
          <p:cNvSpPr/>
          <p:nvPr/>
        </p:nvSpPr>
        <p:spPr>
          <a:xfrm>
            <a:off x="7597194" y="1996032"/>
            <a:ext cx="1311639" cy="612648"/>
          </a:xfrm>
          <a:prstGeom prst="accentCallout1">
            <a:avLst>
              <a:gd name="adj1" fmla="val 18750"/>
              <a:gd name="adj2" fmla="val -8333"/>
              <a:gd name="adj3" fmla="val 208907"/>
              <a:gd name="adj4" fmla="val -71789"/>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t>Huisbezoek </a:t>
            </a:r>
            <a:r>
              <a:rPr lang="nl-NL" sz="1200" err="1"/>
              <a:t>PB’er</a:t>
            </a:r>
            <a:endParaRPr lang="nl-NL" sz="1200"/>
          </a:p>
        </p:txBody>
      </p:sp>
      <p:sp>
        <p:nvSpPr>
          <p:cNvPr id="11" name="Left Brace 10">
            <a:extLst>
              <a:ext uri="{FF2B5EF4-FFF2-40B4-BE49-F238E27FC236}">
                <a16:creationId xmlns:a16="http://schemas.microsoft.com/office/drawing/2014/main" id="{104911F4-F1E1-4678-8284-AC238066048B}"/>
              </a:ext>
            </a:extLst>
          </p:cNvPr>
          <p:cNvSpPr/>
          <p:nvPr/>
        </p:nvSpPr>
        <p:spPr>
          <a:xfrm rot="16200000">
            <a:off x="8800984" y="3420572"/>
            <a:ext cx="284124" cy="21078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Tekstvak 12">
            <a:extLst>
              <a:ext uri="{FF2B5EF4-FFF2-40B4-BE49-F238E27FC236}">
                <a16:creationId xmlns:a16="http://schemas.microsoft.com/office/drawing/2014/main" id="{0285A97D-DDF5-43A9-8BB8-98BFD099131C}"/>
              </a:ext>
            </a:extLst>
          </p:cNvPr>
          <p:cNvSpPr txBox="1"/>
          <p:nvPr/>
        </p:nvSpPr>
        <p:spPr>
          <a:xfrm>
            <a:off x="8029123" y="4742127"/>
            <a:ext cx="1845309" cy="738664"/>
          </a:xfrm>
          <a:prstGeom prst="rect">
            <a:avLst/>
          </a:prstGeom>
          <a:noFill/>
        </p:spPr>
        <p:txBody>
          <a:bodyPr wrap="square" rtlCol="0">
            <a:spAutoFit/>
          </a:bodyPr>
          <a:lstStyle/>
          <a:p>
            <a:pPr algn="ctr"/>
            <a:r>
              <a:rPr lang="nl-NL" sz="1400"/>
              <a:t>Klussen en inrichten</a:t>
            </a:r>
            <a:br>
              <a:rPr lang="nl-NL" sz="1400"/>
            </a:br>
            <a:r>
              <a:rPr lang="nl-NL" sz="1400"/>
              <a:t>&amp;</a:t>
            </a:r>
            <a:br>
              <a:rPr lang="nl-NL" sz="1400"/>
            </a:br>
            <a:r>
              <a:rPr lang="nl-NL" sz="1400"/>
              <a:t>Scholing teams</a:t>
            </a:r>
          </a:p>
        </p:txBody>
      </p:sp>
    </p:spTree>
    <p:extLst>
      <p:ext uri="{BB962C8B-B14F-4D97-AF65-F5344CB8AC3E}">
        <p14:creationId xmlns:p14="http://schemas.microsoft.com/office/powerpoint/2010/main" val="2693718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4.   Praktische informatie </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a:off x="1213307" y="1198200"/>
            <a:ext cx="6310987" cy="0"/>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Afbeelding 10" descr="Afbeelding met speelgoed&#10;&#10;Automatisch gegenereerde beschrijving">
            <a:extLst>
              <a:ext uri="{FF2B5EF4-FFF2-40B4-BE49-F238E27FC236}">
                <a16:creationId xmlns:a16="http://schemas.microsoft.com/office/drawing/2014/main" id="{5DAFC755-0357-4277-8E7F-A42A3AAAA4A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37942" y="2345828"/>
            <a:ext cx="4083915" cy="2752690"/>
          </a:xfrm>
          <a:prstGeom prst="rect">
            <a:avLst/>
          </a:prstGeom>
        </p:spPr>
      </p:pic>
      <p:sp>
        <p:nvSpPr>
          <p:cNvPr id="3" name="Titel 2">
            <a:extLst>
              <a:ext uri="{FF2B5EF4-FFF2-40B4-BE49-F238E27FC236}">
                <a16:creationId xmlns:a16="http://schemas.microsoft.com/office/drawing/2014/main" id="{BFCDC637-ACD5-4C23-A55C-BBA2BBF80FF3}"/>
              </a:ext>
            </a:extLst>
          </p:cNvPr>
          <p:cNvSpPr>
            <a:spLocks noGrp="1"/>
          </p:cNvSpPr>
          <p:nvPr>
            <p:ph type="title"/>
          </p:nvPr>
        </p:nvSpPr>
        <p:spPr>
          <a:xfrm>
            <a:off x="10951271" y="6279222"/>
            <a:ext cx="3932237" cy="1600200"/>
          </a:xfrm>
        </p:spPr>
        <p:txBody>
          <a:bodyPr/>
          <a:lstStyle/>
          <a:p>
            <a:endParaRPr lang="nl-NL"/>
          </a:p>
        </p:txBody>
      </p:sp>
      <p:sp>
        <p:nvSpPr>
          <p:cNvPr id="10" name="Tijdelijke aanduiding voor tekst 9">
            <a:extLst>
              <a:ext uri="{FF2B5EF4-FFF2-40B4-BE49-F238E27FC236}">
                <a16:creationId xmlns:a16="http://schemas.microsoft.com/office/drawing/2014/main" id="{EC53D0E9-5DA5-4E6F-919D-8C4BE04FA1F6}"/>
              </a:ext>
            </a:extLst>
          </p:cNvPr>
          <p:cNvSpPr>
            <a:spLocks noGrp="1"/>
          </p:cNvSpPr>
          <p:nvPr>
            <p:ph type="body" sz="half" idx="2"/>
          </p:nvPr>
        </p:nvSpPr>
        <p:spPr>
          <a:xfrm>
            <a:off x="5680219" y="1874879"/>
            <a:ext cx="4936692" cy="3554149"/>
          </a:xfrm>
        </p:spPr>
        <p:txBody>
          <a:bodyPr vert="horz" lIns="91440" tIns="45720" rIns="91440" bIns="45720" rtlCol="0" anchor="t">
            <a:normAutofit/>
          </a:bodyPr>
          <a:lstStyle/>
          <a:p>
            <a:pPr marL="342900" indent="-342900">
              <a:buChar char="•"/>
            </a:pPr>
            <a:r>
              <a:rPr lang="nl-NL" sz="2400">
                <a:cs typeface="Calibri"/>
              </a:rPr>
              <a:t>Het komen wonen, opstartfase.</a:t>
            </a:r>
          </a:p>
          <a:p>
            <a:pPr marL="342900" indent="-342900">
              <a:buChar char="•"/>
            </a:pPr>
            <a:r>
              <a:rPr lang="nl-NL" sz="2400">
                <a:cs typeface="Calibri"/>
              </a:rPr>
              <a:t>Dagbesteding</a:t>
            </a:r>
            <a:endParaRPr lang="nl-NL">
              <a:cs typeface="Calibri" panose="020F0502020204030204"/>
            </a:endParaRPr>
          </a:p>
          <a:p>
            <a:pPr marL="342900" indent="-342900">
              <a:buChar char="•"/>
            </a:pPr>
            <a:r>
              <a:rPr lang="nl-NL" sz="2400">
                <a:cs typeface="Calibri"/>
              </a:rPr>
              <a:t>Huisarts</a:t>
            </a:r>
          </a:p>
          <a:p>
            <a:pPr marL="342900" indent="-342900">
              <a:buChar char="•"/>
            </a:pPr>
            <a:r>
              <a:rPr lang="nl-NL" sz="2400">
                <a:cs typeface="Calibri"/>
              </a:rPr>
              <a:t>Apotheek</a:t>
            </a:r>
            <a:endParaRPr lang="nl-NL"/>
          </a:p>
          <a:p>
            <a:pPr marL="342900" indent="-342900">
              <a:buChar char="•"/>
            </a:pPr>
            <a:r>
              <a:rPr lang="nl-NL" sz="2400">
                <a:cs typeface="Calibri"/>
              </a:rPr>
              <a:t>Het appartement</a:t>
            </a:r>
          </a:p>
          <a:p>
            <a:pPr marL="342900" indent="-342900">
              <a:buChar char="•"/>
            </a:pPr>
            <a:r>
              <a:rPr lang="nl-NL" sz="2400">
                <a:cs typeface="Calibri"/>
              </a:rPr>
              <a:t>Financiën </a:t>
            </a:r>
          </a:p>
        </p:txBody>
      </p:sp>
    </p:spTree>
    <p:extLst>
      <p:ext uri="{BB962C8B-B14F-4D97-AF65-F5344CB8AC3E}">
        <p14:creationId xmlns:p14="http://schemas.microsoft.com/office/powerpoint/2010/main" val="417906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731695" y="1202348"/>
            <a:ext cx="10828736" cy="5532284"/>
          </a:xfrm>
          <a:prstGeom prst="rect">
            <a:avLst/>
          </a:prstGeom>
          <a:noFill/>
        </p:spPr>
        <p:txBody>
          <a:bodyPr wrap="square" lIns="91440" tIns="45720" rIns="91440" bIns="45720" rtlCol="0" anchor="t">
            <a:spAutoFit/>
          </a:bodyPr>
          <a:lstStyle/>
          <a:p>
            <a:endParaRPr lang="nl-NL"/>
          </a:p>
          <a:p>
            <a:pPr marL="213995" indent="-213995">
              <a:buFont typeface="Arial" panose="020B0604020202020204" pitchFamily="34" charset="0"/>
              <a:buChar char="•"/>
            </a:pPr>
            <a:r>
              <a:rPr lang="nl-NL" sz="2800" dirty="0"/>
              <a:t>De eerste weken staan in het teken van kennismaking.</a:t>
            </a:r>
            <a:endParaRPr lang="nl-NL" sz="2800" dirty="0">
              <a:cs typeface="Calibri" panose="020F0502020204030204"/>
            </a:endParaRPr>
          </a:p>
          <a:p>
            <a:pPr marL="213995" indent="-213995">
              <a:lnSpc>
                <a:spcPct val="150000"/>
              </a:lnSpc>
              <a:buFont typeface="Arial" panose="020B0604020202020204" pitchFamily="34" charset="0"/>
              <a:buChar char="•"/>
            </a:pPr>
            <a:r>
              <a:rPr lang="nl-NL" sz="2800" dirty="0">
                <a:cs typeface="Calibri" panose="020F0502020204030204"/>
              </a:rPr>
              <a:t>Fijn als ouders ons ondersteunen bij praktische vragen.</a:t>
            </a:r>
          </a:p>
          <a:p>
            <a:pPr marL="213995" indent="-213995">
              <a:lnSpc>
                <a:spcPct val="150000"/>
              </a:lnSpc>
              <a:buFont typeface="Arial" panose="020B0604020202020204" pitchFamily="34" charset="0"/>
              <a:buChar char="•"/>
            </a:pPr>
            <a:r>
              <a:rPr lang="nl-NL" sz="2800" dirty="0">
                <a:solidFill>
                  <a:srgbClr val="000000"/>
                </a:solidFill>
                <a:cs typeface="Calibri"/>
              </a:rPr>
              <a:t>Vertrouwen krijgen in begeleiding: neem contact op met hen, niet via uw kind zaken bespreken.</a:t>
            </a:r>
          </a:p>
          <a:p>
            <a:pPr marL="213995" indent="-213995">
              <a:lnSpc>
                <a:spcPct val="150000"/>
              </a:lnSpc>
              <a:buFont typeface="Arial" panose="020B0604020202020204" pitchFamily="34" charset="0"/>
              <a:buChar char="•"/>
            </a:pPr>
            <a:r>
              <a:rPr lang="nl-NL" sz="2800" dirty="0">
                <a:solidFill>
                  <a:srgbClr val="000000"/>
                </a:solidFill>
                <a:cs typeface="Calibri"/>
              </a:rPr>
              <a:t>Rapportage delen, neem contact op als je vragen of opmerkingen hebt. </a:t>
            </a:r>
            <a:endParaRPr lang="nl-NL" sz="2800" dirty="0">
              <a:cs typeface="Calibri" panose="020F0502020204030204"/>
            </a:endParaRPr>
          </a:p>
          <a:p>
            <a:pPr marL="213995" indent="-213995">
              <a:lnSpc>
                <a:spcPct val="150000"/>
              </a:lnSpc>
              <a:buFont typeface="Arial" panose="020B0604020202020204" pitchFamily="34" charset="0"/>
              <a:buChar char="•"/>
            </a:pPr>
            <a:r>
              <a:rPr lang="nl-NL" sz="2800" dirty="0">
                <a:cs typeface="Calibri" panose="020F0502020204030204"/>
              </a:rPr>
              <a:t>Bij start wonen wordt financiering zorg in natura, dus thuis geen PGB gelden meer. </a:t>
            </a:r>
          </a:p>
          <a:p>
            <a:pPr marL="213995" indent="-213995">
              <a:lnSpc>
                <a:spcPct val="150000"/>
              </a:lnSpc>
              <a:buFont typeface="Arial" panose="020B0604020202020204" pitchFamily="34" charset="0"/>
              <a:buChar char="•"/>
            </a:pPr>
            <a:endParaRPr lang="nl-NL" sz="2800">
              <a:cs typeface="Calibri" panose="020F0502020204030204"/>
            </a:endParaRPr>
          </a:p>
          <a:p>
            <a:pPr marL="213995" indent="-213995">
              <a:buFont typeface="Arial" panose="020B0604020202020204" pitchFamily="34" charset="0"/>
              <a:buChar char="•"/>
            </a:pPr>
            <a:endParaRPr lang="nl-NL" sz="1350">
              <a:cs typeface="Calibri" panose="020F0502020204030204"/>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27382" y="389173"/>
            <a:ext cx="9852044"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Het komen wonen, opstartfase</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a:off x="1572901" y="1198200"/>
            <a:ext cx="8742539" cy="8561"/>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714264"/>
            <a:ext cx="2859024" cy="1143736"/>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25586" y="5705702"/>
            <a:ext cx="2466414" cy="1152297"/>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811584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988548" y="1202348"/>
            <a:ext cx="9963996" cy="3808735"/>
          </a:xfrm>
          <a:prstGeom prst="rect">
            <a:avLst/>
          </a:prstGeom>
          <a:noFill/>
        </p:spPr>
        <p:txBody>
          <a:bodyPr wrap="square" lIns="91440" tIns="45720" rIns="91440" bIns="45720" rtlCol="0" anchor="t">
            <a:spAutoFit/>
          </a:bodyPr>
          <a:lstStyle/>
          <a:p>
            <a:endParaRPr lang="nl-NL"/>
          </a:p>
          <a:p>
            <a:pPr marL="213995" indent="-213995">
              <a:lnSpc>
                <a:spcPct val="150000"/>
              </a:lnSpc>
              <a:buFont typeface="Arial" panose="020B0604020202020204" pitchFamily="34" charset="0"/>
              <a:buChar char="•"/>
            </a:pPr>
            <a:r>
              <a:rPr lang="nl-NL" sz="2800" dirty="0"/>
              <a:t>Zoveel als mogelijk aansluiten bij lokale bedrijven of organisaties binnen Meijel of nabije omgeving.</a:t>
            </a:r>
            <a:endParaRPr lang="nl-NL" sz="2800" dirty="0">
              <a:cs typeface="Calibri" panose="020F0502020204030204"/>
            </a:endParaRPr>
          </a:p>
          <a:p>
            <a:pPr marL="213995" indent="-213995">
              <a:lnSpc>
                <a:spcPct val="150000"/>
              </a:lnSpc>
              <a:buFont typeface="Arial" panose="020B0604020202020204" pitchFamily="34" charset="0"/>
              <a:buChar char="•"/>
            </a:pPr>
            <a:r>
              <a:rPr lang="nl-NL" sz="2800" dirty="0">
                <a:solidFill>
                  <a:srgbClr val="000000"/>
                </a:solidFill>
                <a:cs typeface="Calibri"/>
              </a:rPr>
              <a:t>Samenwerking Sint Jozef: </a:t>
            </a:r>
            <a:r>
              <a:rPr lang="nl-NL" sz="2800" dirty="0" err="1">
                <a:solidFill>
                  <a:srgbClr val="000000"/>
                </a:solidFill>
                <a:cs typeface="Calibri"/>
              </a:rPr>
              <a:t>groepsbegeleid</a:t>
            </a:r>
            <a:r>
              <a:rPr lang="nl-NL" sz="2800" dirty="0">
                <a:solidFill>
                  <a:srgbClr val="000000"/>
                </a:solidFill>
                <a:cs typeface="Calibri"/>
              </a:rPr>
              <a:t> werken plekken/ belevingsgerichte dagbesteding. </a:t>
            </a:r>
            <a:endParaRPr lang="nl-NL" sz="2800" dirty="0">
              <a:solidFill>
                <a:srgbClr val="000000"/>
              </a:solidFill>
            </a:endParaRPr>
          </a:p>
          <a:p>
            <a:pPr marL="213995" indent="-213995">
              <a:lnSpc>
                <a:spcPct val="150000"/>
              </a:lnSpc>
              <a:buFont typeface="Arial" panose="020B0604020202020204" pitchFamily="34" charset="0"/>
              <a:buChar char="•"/>
            </a:pPr>
            <a:r>
              <a:rPr lang="nl-NL" sz="2800" dirty="0"/>
              <a:t>PSW-dagbesteding: vervoer door dagbesteding. </a:t>
            </a:r>
            <a:endParaRPr lang="nl-NL" sz="2800">
              <a:cs typeface="Calibri" panose="020F0502020204030204"/>
            </a:endParaRPr>
          </a:p>
          <a:p>
            <a:pPr marL="213995" indent="-213995">
              <a:buFont typeface="Arial" panose="020B0604020202020204" pitchFamily="34" charset="0"/>
              <a:buChar char="•"/>
            </a:pPr>
            <a:endParaRPr lang="nl-NL" sz="1350">
              <a:cs typeface="Calibri" panose="020F0502020204030204"/>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44505" y="389173"/>
            <a:ext cx="7215011"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a:solidFill>
                  <a:schemeClr val="accent1">
                    <a:lumMod val="50000"/>
                  </a:schemeClr>
                </a:solidFill>
                <a:cs typeface="Calibri"/>
              </a:rPr>
              <a:t>  Dagbesteding PSW</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flipV="1">
            <a:off x="1641397" y="1153599"/>
            <a:ext cx="5166294" cy="44601"/>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233304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itelbalk-PSW-voor-ppt-oranje">
            <a:extLst>
              <a:ext uri="{FF2B5EF4-FFF2-40B4-BE49-F238E27FC236}">
                <a16:creationId xmlns:a16="http://schemas.microsoft.com/office/drawing/2014/main" id="{1DCF352A-B6B2-4259-9989-2F8EA0BD68B3}"/>
              </a:ext>
            </a:extLst>
          </p:cNvPr>
          <p:cNvPicPr>
            <a:picLocks noChangeAspect="1" noChangeArrowheads="1"/>
          </p:cNvPicPr>
          <p:nvPr/>
        </p:nvPicPr>
        <p:blipFill>
          <a:blip r:embed="rId2"/>
          <a:srcRect/>
          <a:stretch>
            <a:fillRect/>
          </a:stretch>
        </p:blipFill>
        <p:spPr bwMode="auto">
          <a:xfrm>
            <a:off x="2859024" y="5697141"/>
            <a:ext cx="6858000" cy="1160859"/>
          </a:xfrm>
          <a:prstGeom prst="rect">
            <a:avLst/>
          </a:prstGeom>
          <a:noFill/>
          <a:ln w="9525">
            <a:noFill/>
            <a:miter lim="800000"/>
            <a:headEnd/>
            <a:tailEnd/>
          </a:ln>
        </p:spPr>
      </p:pic>
      <p:sp>
        <p:nvSpPr>
          <p:cNvPr id="3" name="Tekstvak 2">
            <a:extLst>
              <a:ext uri="{FF2B5EF4-FFF2-40B4-BE49-F238E27FC236}">
                <a16:creationId xmlns:a16="http://schemas.microsoft.com/office/drawing/2014/main" id="{4F1B6897-44AC-4919-9728-0FA3E443E561}"/>
              </a:ext>
            </a:extLst>
          </p:cNvPr>
          <p:cNvSpPr txBox="1"/>
          <p:nvPr/>
        </p:nvSpPr>
        <p:spPr>
          <a:xfrm>
            <a:off x="988548" y="1202348"/>
            <a:ext cx="10657501" cy="5101397"/>
          </a:xfrm>
          <a:prstGeom prst="rect">
            <a:avLst/>
          </a:prstGeom>
          <a:noFill/>
        </p:spPr>
        <p:txBody>
          <a:bodyPr wrap="square" lIns="91440" tIns="45720" rIns="91440" bIns="45720" rtlCol="0" anchor="t">
            <a:spAutoFit/>
          </a:bodyPr>
          <a:lstStyle/>
          <a:p>
            <a:endParaRPr lang="nl-NL"/>
          </a:p>
          <a:p>
            <a:pPr marL="213995" indent="-213995">
              <a:lnSpc>
                <a:spcPct val="150000"/>
              </a:lnSpc>
              <a:buFont typeface="Arial" panose="020B0604020202020204" pitchFamily="34" charset="0"/>
              <a:buChar char="•"/>
            </a:pPr>
            <a:r>
              <a:rPr lang="nl-NL" sz="2800" dirty="0"/>
              <a:t>Op het moment dat cliënten komen wonen bij PSW, gaat het volledige budget in WLZ, zorg in natura (ZIN).</a:t>
            </a:r>
            <a:endParaRPr lang="nl-NL" sz="2800" dirty="0">
              <a:solidFill>
                <a:srgbClr val="FF0000"/>
              </a:solidFill>
            </a:endParaRPr>
          </a:p>
          <a:p>
            <a:pPr marL="213995" indent="-213995">
              <a:lnSpc>
                <a:spcPct val="150000"/>
              </a:lnSpc>
              <a:buFont typeface="Arial" panose="020B0604020202020204" pitchFamily="34" charset="0"/>
              <a:buChar char="•"/>
            </a:pPr>
            <a:r>
              <a:rPr lang="nl-NL" sz="2800" dirty="0"/>
              <a:t>Externe dagbesteding in onder-</a:t>
            </a:r>
            <a:r>
              <a:rPr lang="nl-NL" sz="2800" dirty="0" err="1"/>
              <a:t>aannemerschap</a:t>
            </a:r>
            <a:r>
              <a:rPr lang="nl-NL" sz="2800" dirty="0"/>
              <a:t>, geen PGB. Als hoofdaanbieder blijft PSW verantwoordelijk voor inhoud van de zorg. </a:t>
            </a:r>
            <a:endParaRPr lang="nl-NL" sz="2800">
              <a:solidFill>
                <a:srgbClr val="FF0000"/>
              </a:solidFill>
              <a:cs typeface="Calibri" panose="020F0502020204030204"/>
            </a:endParaRPr>
          </a:p>
          <a:p>
            <a:pPr marL="213995" indent="-213995">
              <a:lnSpc>
                <a:spcPct val="150000"/>
              </a:lnSpc>
              <a:buFont typeface="Arial" panose="020B0604020202020204" pitchFamily="34" charset="0"/>
              <a:buChar char="•"/>
            </a:pPr>
            <a:r>
              <a:rPr lang="nl-NL" sz="2800" dirty="0">
                <a:cs typeface="Calibri" panose="020F0502020204030204"/>
              </a:rPr>
              <a:t>Indien client geen dagbesteding heeft wanneer men komt wonen, gaat PSW samen met client/ouders zoeken naar een zinvolle dagbesteding. </a:t>
            </a:r>
          </a:p>
          <a:p>
            <a:pPr marL="213995" indent="-213995">
              <a:lnSpc>
                <a:spcPct val="150000"/>
              </a:lnSpc>
              <a:buFont typeface="Arial" panose="020B0604020202020204" pitchFamily="34" charset="0"/>
              <a:buChar char="•"/>
            </a:pPr>
            <a:endParaRPr lang="nl-NL" sz="2800">
              <a:cs typeface="Calibri" panose="020F0502020204030204"/>
            </a:endParaRPr>
          </a:p>
          <a:p>
            <a:pPr marL="213995" indent="-213995">
              <a:buFont typeface="Arial" panose="020B0604020202020204" pitchFamily="34" charset="0"/>
              <a:buChar char="•"/>
            </a:pPr>
            <a:endParaRPr lang="nl-NL" sz="1350">
              <a:cs typeface="Calibri" panose="020F0502020204030204"/>
            </a:endParaRPr>
          </a:p>
        </p:txBody>
      </p:sp>
      <p:sp>
        <p:nvSpPr>
          <p:cNvPr id="4" name="Tekstvak 3">
            <a:extLst>
              <a:ext uri="{FF2B5EF4-FFF2-40B4-BE49-F238E27FC236}">
                <a16:creationId xmlns:a16="http://schemas.microsoft.com/office/drawing/2014/main" id="{60350156-3479-46D3-B43B-F1D8DCEF8EED}"/>
              </a:ext>
            </a:extLst>
          </p:cNvPr>
          <p:cNvSpPr txBox="1"/>
          <p:nvPr/>
        </p:nvSpPr>
        <p:spPr>
          <a:xfrm>
            <a:off x="1227382" y="442335"/>
            <a:ext cx="9868637" cy="900246"/>
          </a:xfrm>
          <a:prstGeom prst="rect">
            <a:avLst/>
          </a:prstGeom>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nl-NL" sz="5400" dirty="0">
                <a:solidFill>
                  <a:schemeClr val="accent1">
                    <a:lumMod val="50000"/>
                  </a:schemeClr>
                </a:solidFill>
                <a:cs typeface="Calibri"/>
              </a:rPr>
              <a:t> </a:t>
            </a:r>
            <a:r>
              <a:rPr lang="nl-NL" sz="4800" dirty="0">
                <a:solidFill>
                  <a:schemeClr val="accent1">
                    <a:lumMod val="50000"/>
                  </a:schemeClr>
                </a:solidFill>
                <a:cs typeface="Calibri"/>
              </a:rPr>
              <a:t>Dagbesteding extern/zorgboerderijen</a:t>
            </a:r>
          </a:p>
        </p:txBody>
      </p:sp>
      <p:cxnSp>
        <p:nvCxnSpPr>
          <p:cNvPr id="5" name="Rechte verbindingslijn met pijl 4">
            <a:extLst>
              <a:ext uri="{FF2B5EF4-FFF2-40B4-BE49-F238E27FC236}">
                <a16:creationId xmlns:a16="http://schemas.microsoft.com/office/drawing/2014/main" id="{714C6DD9-E72E-4714-96A4-8589B23B5D61}"/>
              </a:ext>
            </a:extLst>
          </p:cNvPr>
          <p:cNvCxnSpPr>
            <a:cxnSpLocks/>
          </p:cNvCxnSpPr>
          <p:nvPr/>
        </p:nvCxnSpPr>
        <p:spPr>
          <a:xfrm flipV="1">
            <a:off x="1501838" y="1250869"/>
            <a:ext cx="9226158" cy="89"/>
          </a:xfrm>
          <a:prstGeom prst="straightConnector1">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Picture 6" descr="LOGO_PSW_ALGEMEEN_sRGB-1008x394">
            <a:extLst>
              <a:ext uri="{FF2B5EF4-FFF2-40B4-BE49-F238E27FC236}">
                <a16:creationId xmlns:a16="http://schemas.microsoft.com/office/drawing/2014/main" id="{C3E657D9-AE1C-4415-A3DC-6E962C6A6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9898" b="89848" l="64087" r="96032">
                        <a14:foregroundMark x1="70437" y1="26904" x2="70437" y2="26904"/>
                        <a14:foregroundMark x1="83234" y1="29949" x2="83234" y2="29949"/>
                        <a14:foregroundMark x1="92262" y1="58376" x2="92262" y2="58376"/>
                        <a14:foregroundMark x1="84821" y1="55330" x2="84821" y2="55330"/>
                        <a14:foregroundMark x1="65972" y1="53807" x2="64087" y2="51523"/>
                      </a14:backgroundRemoval>
                    </a14:imgEffect>
                  </a14:imgLayer>
                </a14:imgProps>
              </a:ext>
            </a:extLst>
          </a:blip>
          <a:srcRect l="60739"/>
          <a:stretch/>
        </p:blipFill>
        <p:spPr bwMode="auto">
          <a:xfrm>
            <a:off x="278085" y="389173"/>
            <a:ext cx="904024" cy="900246"/>
          </a:xfrm>
          <a:prstGeom prst="rect">
            <a:avLst/>
          </a:prstGeom>
          <a:noFill/>
          <a:ln w="9525">
            <a:noFill/>
            <a:miter lim="800000"/>
            <a:headEnd/>
            <a:tailEnd/>
          </a:ln>
        </p:spPr>
      </p:pic>
      <p:sp>
        <p:nvSpPr>
          <p:cNvPr id="8" name="Rechthoek 7">
            <a:extLst>
              <a:ext uri="{FF2B5EF4-FFF2-40B4-BE49-F238E27FC236}">
                <a16:creationId xmlns:a16="http://schemas.microsoft.com/office/drawing/2014/main" id="{292125E7-A4E0-40FE-BAFC-CD9E9C4E8C6D}"/>
              </a:ext>
            </a:extLst>
          </p:cNvPr>
          <p:cNvSpPr/>
          <p:nvPr/>
        </p:nvSpPr>
        <p:spPr>
          <a:xfrm>
            <a:off x="0" y="5697141"/>
            <a:ext cx="2859024"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1FE82C2B-ABF6-450B-BE56-5647F7E1D7BF}"/>
              </a:ext>
            </a:extLst>
          </p:cNvPr>
          <p:cNvSpPr/>
          <p:nvPr/>
        </p:nvSpPr>
        <p:spPr>
          <a:xfrm>
            <a:off x="9717024" y="5697140"/>
            <a:ext cx="2474976" cy="1160859"/>
          </a:xfrm>
          <a:prstGeom prst="rect">
            <a:avLst/>
          </a:prstGeom>
          <a:solidFill>
            <a:srgbClr val="ED8C01"/>
          </a:solidFill>
          <a:ln>
            <a:solidFill>
              <a:srgbClr val="ED8C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80192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E06C602F83174881FDD5D5CD83DFC8" ma:contentTypeVersion="11" ma:contentTypeDescription="Een nieuw document maken." ma:contentTypeScope="" ma:versionID="bb95e24725c56e5b7d903b4c624f15ce">
  <xsd:schema xmlns:xsd="http://www.w3.org/2001/XMLSchema" xmlns:xs="http://www.w3.org/2001/XMLSchema" xmlns:p="http://schemas.microsoft.com/office/2006/metadata/properties" xmlns:ns3="36dba5cd-3007-400a-b896-b7de3b1b3dfe" xmlns:ns4="f867d159-afa2-42ec-b58e-73907553710a" targetNamespace="http://schemas.microsoft.com/office/2006/metadata/properties" ma:root="true" ma:fieldsID="e2bbdaed64049a02ce174ef8c034aa53" ns3:_="" ns4:_="">
    <xsd:import namespace="36dba5cd-3007-400a-b896-b7de3b1b3dfe"/>
    <xsd:import namespace="f867d159-afa2-42ec-b58e-73907553710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dba5cd-3007-400a-b896-b7de3b1b3dfe"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867d159-afa2-42ec-b58e-73907553710a"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33558E0-7871-4A50-A3D1-01B8AA4AD8FF}">
  <ds:schemaRefs>
    <ds:schemaRef ds:uri="36dba5cd-3007-400a-b896-b7de3b1b3dfe"/>
    <ds:schemaRef ds:uri="f867d159-afa2-42ec-b58e-7390755371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E2223F-CD1B-4491-9486-98610F452C75}">
  <ds:schemaRefs>
    <ds:schemaRef ds:uri="http://schemas.microsoft.com/sharepoint/v3/contenttype/forms"/>
  </ds:schemaRefs>
</ds:datastoreItem>
</file>

<file path=customXml/itemProps3.xml><?xml version="1.0" encoding="utf-8"?>
<ds:datastoreItem xmlns:ds="http://schemas.openxmlformats.org/officeDocument/2006/customXml" ds:itemID="{507DC103-468B-4465-8BD7-E1CF99429017}">
  <ds:schemaRefs>
    <ds:schemaRef ds:uri="36dba5cd-3007-400a-b896-b7de3b1b3dfe"/>
    <ds:schemaRef ds:uri="f867d159-afa2-42ec-b58e-7390755371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1232</Words>
  <Application>Microsoft Office PowerPoint</Application>
  <PresentationFormat>Breedbeeld</PresentationFormat>
  <Paragraphs>178</Paragraphs>
  <Slides>23</Slides>
  <Notes>0</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Kantoorthema</vt:lpstr>
      <vt:lpstr>Ouderavond WBC in Meijel 10 mei 2022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Bijeenkomst WBC Tegelen 8 september</dc:title>
  <dc:creator>Corinne van de Griendt</dc:creator>
  <cp:lastModifiedBy>Frank Martijn</cp:lastModifiedBy>
  <cp:revision>149</cp:revision>
  <dcterms:created xsi:type="dcterms:W3CDTF">2018-09-02T07:06:38Z</dcterms:created>
  <dcterms:modified xsi:type="dcterms:W3CDTF">2022-05-09T13:55:56Z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0x010100F4E06C602F83174881FDD5D5CD83DFC8</vt:lpwstr>
  </property>
  <property fmtid="{D5CDD505-2E9C-101B-9397-08002B2CF9AE}" pid="3" name="MSIP_Label_f6a2fad9-126f-43f1-a0a4-9c907561022c_Enabled">
    <vt:lpwstr>True</vt:lpwstr>
  </property>
  <property fmtid="{D5CDD505-2E9C-101B-9397-08002B2CF9AE}" pid="4" name="MSIP_Label_f6a2fad9-126f-43f1-a0a4-9c907561022c_SiteId">
    <vt:lpwstr>af73baa8-f594-4eb2-a39d-93e96cad61fc</vt:lpwstr>
  </property>
  <property fmtid="{D5CDD505-2E9C-101B-9397-08002B2CF9AE}" pid="5" name="MSIP_Label_f6a2fad9-126f-43f1-a0a4-9c907561022c_Owner">
    <vt:lpwstr>jacky.van.de.griendt@asml.com</vt:lpwstr>
  </property>
  <property fmtid="{D5CDD505-2E9C-101B-9397-08002B2CF9AE}" pid="6" name="MSIP_Label_f6a2fad9-126f-43f1-a0a4-9c907561022c_SetDate">
    <vt:lpwstr>2020-12-22T08:51:30.2788095Z</vt:lpwstr>
  </property>
  <property fmtid="{D5CDD505-2E9C-101B-9397-08002B2CF9AE}" pid="7" name="MSIP_Label_f6a2fad9-126f-43f1-a0a4-9c907561022c_Name">
    <vt:lpwstr>Non-Business</vt:lpwstr>
  </property>
  <property fmtid="{D5CDD505-2E9C-101B-9397-08002B2CF9AE}" pid="8" name="MSIP_Label_f6a2fad9-126f-43f1-a0a4-9c907561022c_Application">
    <vt:lpwstr>Microsoft Azure Information Protection</vt:lpwstr>
  </property>
  <property fmtid="{D5CDD505-2E9C-101B-9397-08002B2CF9AE}" pid="9" name="MSIP_Label_f6a2fad9-126f-43f1-a0a4-9c907561022c_ActionId">
    <vt:lpwstr>01a52183-4e49-41b4-8a1e-253f8071ab89</vt:lpwstr>
  </property>
  <property fmtid="{D5CDD505-2E9C-101B-9397-08002B2CF9AE}" pid="10" name="MSIP_Label_f6a2fad9-126f-43f1-a0a4-9c907561022c_Extended_MSFT_Method">
    <vt:lpwstr>Manual</vt:lpwstr>
  </property>
  <property fmtid="{D5CDD505-2E9C-101B-9397-08002B2CF9AE}" pid="11" name="Sensitivity">
    <vt:lpwstr>Non-Business</vt:lpwstr>
  </property>
</Properties>
</file>